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8" r:id="rId4"/>
  </p:sldMasterIdLst>
  <p:sldIdLst>
    <p:sldId id="280" r:id="rId5"/>
    <p:sldId id="294" r:id="rId6"/>
    <p:sldId id="289" r:id="rId7"/>
    <p:sldId id="296" r:id="rId8"/>
    <p:sldId id="298" r:id="rId9"/>
    <p:sldId id="301" r:id="rId10"/>
    <p:sldId id="302" r:id="rId11"/>
    <p:sldId id="303" r:id="rId12"/>
    <p:sldId id="304" r:id="rId13"/>
    <p:sldId id="297" r:id="rId14"/>
    <p:sldId id="282" r:id="rId15"/>
    <p:sldId id="308" r:id="rId16"/>
    <p:sldId id="283" r:id="rId17"/>
    <p:sldId id="305" r:id="rId18"/>
    <p:sldId id="309" r:id="rId19"/>
    <p:sldId id="295" r:id="rId20"/>
    <p:sldId id="31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BFB"/>
    <a:srgbClr val="FFFFFF"/>
    <a:srgbClr val="FBFDF9"/>
    <a:srgbClr val="FFF3F3"/>
    <a:srgbClr val="F2F9EB"/>
    <a:srgbClr val="FFCDCD"/>
    <a:srgbClr val="E7F4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19" autoAdjust="0"/>
  </p:normalViewPr>
  <p:slideViewPr>
    <p:cSldViewPr snapToGrid="0">
      <p:cViewPr varScale="1">
        <p:scale>
          <a:sx n="67" d="100"/>
          <a:sy n="67" d="100"/>
        </p:scale>
        <p:origin x="6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86394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682522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352333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66182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8937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5269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84174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942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6037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97344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1/14/2021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2123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9683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533525"/>
            <a:ext cx="10515600" cy="46434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1/14/2021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50614846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sldNum="0" hdr="0" ftr="0" dt="0"/>
  <p:txStyles>
    <p:titleStyle>
      <a:lvl1pPr algn="l" defTabSz="914400" rtl="0" eaLnBrk="1" latinLnBrk="0" hangingPunct="1">
        <a:lnSpc>
          <a:spcPct val="90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5.png"/><Relationship Id="rId3" Type="http://schemas.openxmlformats.org/officeDocument/2006/relationships/image" Target="../media/image27.png"/><Relationship Id="rId7" Type="http://schemas.openxmlformats.org/officeDocument/2006/relationships/image" Target="../media/image12.png"/><Relationship Id="rId12"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1.png"/><Relationship Id="rId11" Type="http://schemas.microsoft.com/office/2007/relationships/hdphoto" Target="../media/hdphoto1.wdp"/><Relationship Id="rId5" Type="http://schemas.openxmlformats.org/officeDocument/2006/relationships/image" Target="../media/image23.png"/><Relationship Id="rId10" Type="http://schemas.openxmlformats.org/officeDocument/2006/relationships/image" Target="../media/image3.png"/><Relationship Id="rId4" Type="http://schemas.openxmlformats.org/officeDocument/2006/relationships/image" Target="../media/image18.png"/><Relationship Id="rId9" Type="http://schemas.openxmlformats.org/officeDocument/2006/relationships/image" Target="../media/image10.png"/><Relationship Id="rId1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7.png"/><Relationship Id="rId3" Type="http://schemas.openxmlformats.org/officeDocument/2006/relationships/image" Target="../media/image40.png"/><Relationship Id="rId7" Type="http://schemas.openxmlformats.org/officeDocument/2006/relationships/image" Target="../media/image11.png"/><Relationship Id="rId12" Type="http://schemas.microsoft.com/office/2007/relationships/hdphoto" Target="../media/hdphoto1.wdp"/><Relationship Id="rId17" Type="http://schemas.openxmlformats.org/officeDocument/2006/relationships/image" Target="../media/image9.png"/><Relationship Id="rId2" Type="http://schemas.openxmlformats.org/officeDocument/2006/relationships/image" Target="../media/image39.png"/><Relationship Id="rId16"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3.png"/><Relationship Id="rId5" Type="http://schemas.openxmlformats.org/officeDocument/2006/relationships/image" Target="../media/image42.png"/><Relationship Id="rId1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1.png"/><Relationship Id="rId9" Type="http://schemas.openxmlformats.org/officeDocument/2006/relationships/image" Target="../media/image8.png"/><Relationship Id="rId1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3.png"/><Relationship Id="rId7"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9.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44" y="0"/>
            <a:ext cx="12191356"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791326" y="1673524"/>
            <a:ext cx="4229100" cy="2420504"/>
          </a:xfrm>
          <a:solidFill>
            <a:srgbClr val="FFFFFF">
              <a:alpha val="80000"/>
            </a:srgbClr>
          </a:solidFill>
        </p:spPr>
        <p:txBody>
          <a:bodyPr anchor="ctr" anchorCtr="0">
            <a:normAutofit/>
          </a:bodyPr>
          <a:lstStyle/>
          <a:p>
            <a:pPr algn="l"/>
            <a:r>
              <a:rPr lang="en-US" sz="4800" b="1" dirty="0">
                <a:solidFill>
                  <a:schemeClr val="tx1"/>
                </a:solidFill>
                <a:latin typeface="+mn-lt"/>
              </a:rPr>
              <a:t>Big Companies and COVID-19</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791328" y="4157933"/>
            <a:ext cx="4229098" cy="1026544"/>
          </a:xfrm>
          <a:solidFill>
            <a:srgbClr val="FFFFFF">
              <a:alpha val="80000"/>
            </a:srgbClr>
          </a:solidFill>
        </p:spPr>
        <p:txBody>
          <a:bodyPr anchor="ctr" anchorCtr="0">
            <a:normAutofit/>
          </a:bodyPr>
          <a:lstStyle/>
          <a:p>
            <a:pPr algn="l"/>
            <a:r>
              <a:rPr lang="en-US" sz="2800" b="1" dirty="0" err="1"/>
              <a:t>MaNaKeAn</a:t>
            </a:r>
            <a:br>
              <a:rPr lang="en-US" sz="2800" b="1" dirty="0"/>
            </a:br>
            <a:r>
              <a:rPr lang="en-US" sz="2800" b="1" dirty="0"/>
              <a:t>January 16, 2021</a:t>
            </a: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D14C812F-0994-45A2-8B2D-EB27C85E76F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692140" y="45720"/>
            <a:ext cx="6766560" cy="3383280"/>
          </a:xfrm>
          <a:prstGeom prst="rect">
            <a:avLst/>
          </a:prstGeom>
        </p:spPr>
      </p:pic>
      <p:pic>
        <p:nvPicPr>
          <p:cNvPr id="5" name="Picture 4" descr="Chart, line chart&#10;&#10;Description automatically generated">
            <a:extLst>
              <a:ext uri="{FF2B5EF4-FFF2-40B4-BE49-F238E27FC236}">
                <a16:creationId xmlns:a16="http://schemas.microsoft.com/office/drawing/2014/main" id="{1B3A6F6D-ED29-4ECF-9B10-8201C9B610A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689740" y="3398445"/>
            <a:ext cx="6766560" cy="3383280"/>
          </a:xfrm>
          <a:prstGeom prst="rect">
            <a:avLst/>
          </a:prstGeom>
        </p:spPr>
      </p:pic>
      <p:pic>
        <p:nvPicPr>
          <p:cNvPr id="9" name="Picture 8" descr="Chart, line chart, scatter chart&#10;&#10;Description automatically generated">
            <a:extLst>
              <a:ext uri="{FF2B5EF4-FFF2-40B4-BE49-F238E27FC236}">
                <a16:creationId xmlns:a16="http://schemas.microsoft.com/office/drawing/2014/main" id="{F324B491-62A8-4606-BCDE-F492E5225DD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72040" y="45720"/>
            <a:ext cx="6766560" cy="3383280"/>
          </a:xfrm>
          <a:prstGeom prst="rect">
            <a:avLst/>
          </a:prstGeom>
        </p:spPr>
      </p:pic>
      <p:pic>
        <p:nvPicPr>
          <p:cNvPr id="11" name="Picture 10" descr="Chart, line chart&#10;&#10;Description automatically generated">
            <a:extLst>
              <a:ext uri="{FF2B5EF4-FFF2-40B4-BE49-F238E27FC236}">
                <a16:creationId xmlns:a16="http://schemas.microsoft.com/office/drawing/2014/main" id="{6F63D160-A6DF-4856-AD8B-77BE0C78954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72040" y="3398445"/>
            <a:ext cx="6766560" cy="3383280"/>
          </a:xfrm>
          <a:prstGeom prst="rect">
            <a:avLst/>
          </a:prstGeom>
        </p:spPr>
      </p:pic>
      <p:cxnSp>
        <p:nvCxnSpPr>
          <p:cNvPr id="13" name="Straight Connector 12">
            <a:extLst>
              <a:ext uri="{FF2B5EF4-FFF2-40B4-BE49-F238E27FC236}">
                <a16:creationId xmlns:a16="http://schemas.microsoft.com/office/drawing/2014/main" id="{593D1843-D404-4F26-B48C-BA638D58512D}"/>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DB0E57B-EF66-42EF-B754-B6D261ACCD3C}"/>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17" name="Picture 16" descr="Logo&#10;&#10;Description automatically generated">
            <a:extLst>
              <a:ext uri="{FF2B5EF4-FFF2-40B4-BE49-F238E27FC236}">
                <a16:creationId xmlns:a16="http://schemas.microsoft.com/office/drawing/2014/main" id="{C1A2A2C4-B2A4-46E3-8FBF-71D1DFB2CEA0}"/>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257544" y="731995"/>
            <a:ext cx="681300" cy="190763"/>
          </a:xfrm>
          <a:prstGeom prst="rect">
            <a:avLst/>
          </a:prstGeom>
        </p:spPr>
      </p:pic>
      <p:pic>
        <p:nvPicPr>
          <p:cNvPr id="18" name="Picture 17" descr="Logo&#10;&#10;Description automatically generated">
            <a:extLst>
              <a:ext uri="{FF2B5EF4-FFF2-40B4-BE49-F238E27FC236}">
                <a16:creationId xmlns:a16="http://schemas.microsoft.com/office/drawing/2014/main" id="{ED880D01-235A-43D0-9CC8-2D67C9DF2AE6}"/>
              </a:ext>
            </a:extLst>
          </p:cNvPr>
          <p:cNvPicPr>
            <a:picLocks noChangeAspect="1"/>
          </p:cNvPicPr>
          <p:nvPr/>
        </p:nvPicPr>
        <p:blipFill rotWithShape="1">
          <a:blip r:embed="rId7">
            <a:clrChange>
              <a:clrFrom>
                <a:srgbClr val="FFFFFF"/>
              </a:clrFrom>
              <a:clrTo>
                <a:srgbClr val="FFFFFF">
                  <a:alpha val="0"/>
                </a:srgbClr>
              </a:clrTo>
            </a:clrChange>
          </a:blip>
          <a:srcRect l="28012" t="14676" r="26372" b="16902"/>
          <a:stretch/>
        </p:blipFill>
        <p:spPr>
          <a:xfrm>
            <a:off x="11140680" y="2349063"/>
            <a:ext cx="360139" cy="385846"/>
          </a:xfrm>
          <a:prstGeom prst="rect">
            <a:avLst/>
          </a:prstGeom>
        </p:spPr>
      </p:pic>
      <p:pic>
        <p:nvPicPr>
          <p:cNvPr id="19" name="Picture 18" descr="Logo&#10;&#10;Description automatically generated">
            <a:extLst>
              <a:ext uri="{FF2B5EF4-FFF2-40B4-BE49-F238E27FC236}">
                <a16:creationId xmlns:a16="http://schemas.microsoft.com/office/drawing/2014/main" id="{4BF703AD-FBB0-4079-B289-A2A5C6A81884}"/>
              </a:ext>
            </a:extLst>
          </p:cNvPr>
          <p:cNvPicPr>
            <a:picLocks noChangeAspect="1"/>
          </p:cNvPicPr>
          <p:nvPr/>
        </p:nvPicPr>
        <p:blipFill>
          <a:blip r:embed="rId8"/>
          <a:stretch>
            <a:fillRect/>
          </a:stretch>
        </p:blipFill>
        <p:spPr>
          <a:xfrm>
            <a:off x="4767874" y="1499545"/>
            <a:ext cx="876561" cy="237815"/>
          </a:xfrm>
          <a:prstGeom prst="rect">
            <a:avLst/>
          </a:prstGeom>
        </p:spPr>
      </p:pic>
      <p:pic>
        <p:nvPicPr>
          <p:cNvPr id="20" name="Picture 19" descr="Logo&#10;&#10;Description automatically generated">
            <a:extLst>
              <a:ext uri="{FF2B5EF4-FFF2-40B4-BE49-F238E27FC236}">
                <a16:creationId xmlns:a16="http://schemas.microsoft.com/office/drawing/2014/main" id="{47943E9C-B85A-4C22-A724-3BCFBD8CE5D5}"/>
              </a:ext>
            </a:extLst>
          </p:cNvPr>
          <p:cNvPicPr>
            <a:picLocks noChangeAspect="1"/>
          </p:cNvPicPr>
          <p:nvPr/>
        </p:nvPicPr>
        <p:blipFill>
          <a:blip r:embed="rId9"/>
          <a:stretch>
            <a:fillRect/>
          </a:stretch>
        </p:blipFill>
        <p:spPr>
          <a:xfrm>
            <a:off x="4313041" y="643673"/>
            <a:ext cx="831653" cy="176645"/>
          </a:xfrm>
          <a:prstGeom prst="rect">
            <a:avLst/>
          </a:prstGeom>
        </p:spPr>
      </p:pic>
      <p:pic>
        <p:nvPicPr>
          <p:cNvPr id="21" name="Picture 20" descr="Text&#10;&#10;Description automatically generated with low confidence">
            <a:extLst>
              <a:ext uri="{FF2B5EF4-FFF2-40B4-BE49-F238E27FC236}">
                <a16:creationId xmlns:a16="http://schemas.microsoft.com/office/drawing/2014/main" id="{C46FACB8-0AE1-4D06-95BD-53CFB72E56C3}"/>
              </a:ext>
            </a:extLst>
          </p:cNvPr>
          <p:cNvPicPr>
            <a:picLocks noChangeAspect="1"/>
          </p:cNvPicPr>
          <p:nvPr/>
        </p:nvPicPr>
        <p:blipFill rotWithShape="1">
          <a:blip r:embed="rId10">
            <a:clrChange>
              <a:clrFrom>
                <a:srgbClr val="FFFFFF"/>
              </a:clrFrom>
              <a:clrTo>
                <a:srgbClr val="FFFFFF">
                  <a:alpha val="0"/>
                </a:srgbClr>
              </a:clrTo>
            </a:clrChange>
            <a:extLst>
              <a:ext uri="{BEBA8EAE-BF5A-486C-A8C5-ECC9F3942E4B}">
                <a14:imgProps xmlns:a14="http://schemas.microsoft.com/office/drawing/2010/main">
                  <a14:imgLayer r:embed="rId11">
                    <a14:imgEffect>
                      <a14:brightnessContrast bright="20000" contrast="-40000"/>
                    </a14:imgEffect>
                  </a14:imgLayer>
                </a14:imgProps>
              </a:ext>
            </a:extLst>
          </a:blip>
          <a:srcRect l="5321" t="9218" r="5815" b="14134"/>
          <a:stretch/>
        </p:blipFill>
        <p:spPr>
          <a:xfrm>
            <a:off x="3533936" y="4082518"/>
            <a:ext cx="926003" cy="268995"/>
          </a:xfrm>
          <a:prstGeom prst="rect">
            <a:avLst/>
          </a:prstGeom>
        </p:spPr>
      </p:pic>
      <p:pic>
        <p:nvPicPr>
          <p:cNvPr id="22" name="Picture 21" descr="Logo&#10;&#10;Description automatically generated">
            <a:extLst>
              <a:ext uri="{FF2B5EF4-FFF2-40B4-BE49-F238E27FC236}">
                <a16:creationId xmlns:a16="http://schemas.microsoft.com/office/drawing/2014/main" id="{60BC1A0A-2087-4292-BA16-7A62D1CAFE36}"/>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4576116" y="5711901"/>
            <a:ext cx="820828" cy="150959"/>
          </a:xfrm>
          <a:prstGeom prst="rect">
            <a:avLst/>
          </a:prstGeom>
        </p:spPr>
      </p:pic>
      <p:pic>
        <p:nvPicPr>
          <p:cNvPr id="23" name="Picture 22">
            <a:extLst>
              <a:ext uri="{FF2B5EF4-FFF2-40B4-BE49-F238E27FC236}">
                <a16:creationId xmlns:a16="http://schemas.microsoft.com/office/drawing/2014/main" id="{5C164140-6A2C-42F1-BD87-8B6E84E57C8D}"/>
              </a:ext>
            </a:extLst>
          </p:cNvPr>
          <p:cNvPicPr>
            <a:picLocks noChangeAspect="1"/>
          </p:cNvPicPr>
          <p:nvPr/>
        </p:nvPicPr>
        <p:blipFill rotWithShape="1">
          <a:blip r:embed="rId13">
            <a:clrChange>
              <a:clrFrom>
                <a:srgbClr val="FFFFFF"/>
              </a:clrFrom>
              <a:clrTo>
                <a:srgbClr val="FFFFFF">
                  <a:alpha val="0"/>
                </a:srgbClr>
              </a:clrTo>
            </a:clrChange>
          </a:blip>
          <a:srcRect l="71606"/>
          <a:stretch/>
        </p:blipFill>
        <p:spPr>
          <a:xfrm>
            <a:off x="10558988" y="5446022"/>
            <a:ext cx="490701" cy="427552"/>
          </a:xfrm>
          <a:prstGeom prst="rect">
            <a:avLst/>
          </a:prstGeom>
        </p:spPr>
      </p:pic>
      <p:pic>
        <p:nvPicPr>
          <p:cNvPr id="24" name="Picture 23" descr="A picture containing logo&#10;&#10;Description automatically generated">
            <a:extLst>
              <a:ext uri="{FF2B5EF4-FFF2-40B4-BE49-F238E27FC236}">
                <a16:creationId xmlns:a16="http://schemas.microsoft.com/office/drawing/2014/main" id="{13AE381D-1076-44C5-A961-3E56BFA2A8A4}"/>
              </a:ext>
            </a:extLst>
          </p:cNvPr>
          <p:cNvPicPr>
            <a:picLocks noChangeAspect="1"/>
          </p:cNvPicPr>
          <p:nvPr/>
        </p:nvPicPr>
        <p:blipFill>
          <a:blip r:embed="rId14"/>
          <a:stretch>
            <a:fillRect/>
          </a:stretch>
        </p:blipFill>
        <p:spPr>
          <a:xfrm>
            <a:off x="7749548" y="4533458"/>
            <a:ext cx="407076" cy="333669"/>
          </a:xfrm>
          <a:prstGeom prst="rect">
            <a:avLst/>
          </a:prstGeom>
        </p:spPr>
      </p:pic>
      <p:sp>
        <p:nvSpPr>
          <p:cNvPr id="25" name="Rectangle 24">
            <a:extLst>
              <a:ext uri="{FF2B5EF4-FFF2-40B4-BE49-F238E27FC236}">
                <a16:creationId xmlns:a16="http://schemas.microsoft.com/office/drawing/2014/main" id="{DA34CAFD-2B52-4B2A-AF08-A9614D051496}"/>
              </a:ext>
            </a:extLst>
          </p:cNvPr>
          <p:cNvSpPr/>
          <p:nvPr/>
        </p:nvSpPr>
        <p:spPr>
          <a:xfrm>
            <a:off x="3457140" y="3219530"/>
            <a:ext cx="5258684"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through 2020 Regression Review</a:t>
            </a:r>
          </a:p>
        </p:txBody>
      </p:sp>
    </p:spTree>
    <p:extLst>
      <p:ext uri="{BB962C8B-B14F-4D97-AF65-F5344CB8AC3E}">
        <p14:creationId xmlns:p14="http://schemas.microsoft.com/office/powerpoint/2010/main" val="2672431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AE8B4-012B-4B3C-A4BE-A8C99BADF1E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400" dirty="0"/>
              <a:t>Daily Percent Change based on January 1, 2019 stock price</a:t>
            </a:r>
          </a:p>
        </p:txBody>
      </p:sp>
      <p:sp>
        <p:nvSpPr>
          <p:cNvPr id="36" name="Rectangle 3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7" name="Picture 16" descr="Graphical user interface, chart&#10;&#10;Description automatically generated">
            <a:extLst>
              <a:ext uri="{FF2B5EF4-FFF2-40B4-BE49-F238E27FC236}">
                <a16:creationId xmlns:a16="http://schemas.microsoft.com/office/drawing/2014/main" id="{34073DBE-7563-4D2E-B968-8FF1295B7B4F}"/>
              </a:ext>
            </a:extLst>
          </p:cNvPr>
          <p:cNvPicPr>
            <a:picLocks noChangeAspect="1"/>
          </p:cNvPicPr>
          <p:nvPr/>
        </p:nvPicPr>
        <p:blipFill rotWithShape="1">
          <a:blip r:embed="rId2"/>
          <a:srcRect r="1" b="6358"/>
          <a:stretch/>
        </p:blipFill>
        <p:spPr>
          <a:xfrm>
            <a:off x="4868487" y="10"/>
            <a:ext cx="7323513" cy="6857990"/>
          </a:xfrm>
          <a:prstGeom prst="rect">
            <a:avLst/>
          </a:prstGeom>
        </p:spPr>
      </p:pic>
    </p:spTree>
    <p:extLst>
      <p:ext uri="{BB962C8B-B14F-4D97-AF65-F5344CB8AC3E}">
        <p14:creationId xmlns:p14="http://schemas.microsoft.com/office/powerpoint/2010/main" val="1617449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chart&#10;&#10;Description automatically generated">
            <a:extLst>
              <a:ext uri="{FF2B5EF4-FFF2-40B4-BE49-F238E27FC236}">
                <a16:creationId xmlns:a16="http://schemas.microsoft.com/office/drawing/2014/main" id="{5972148E-1B96-4547-8152-D489E26603CE}"/>
              </a:ext>
            </a:extLst>
          </p:cNvPr>
          <p:cNvPicPr>
            <a:picLocks noChangeAspect="1"/>
          </p:cNvPicPr>
          <p:nvPr/>
        </p:nvPicPr>
        <p:blipFill rotWithShape="1">
          <a:blip r:embed="rId2">
            <a:clrChange>
              <a:clrFrom>
                <a:srgbClr val="FFFFFF"/>
              </a:clrFrom>
              <a:clrTo>
                <a:srgbClr val="FFFFFF">
                  <a:alpha val="0"/>
                </a:srgbClr>
              </a:clrTo>
            </a:clrChange>
          </a:blip>
          <a:srcRect b="14667"/>
          <a:stretch/>
        </p:blipFill>
        <p:spPr>
          <a:xfrm>
            <a:off x="6057900" y="0"/>
            <a:ext cx="5943600" cy="3169919"/>
          </a:xfrm>
          <a:prstGeom prst="rect">
            <a:avLst/>
          </a:prstGeom>
        </p:spPr>
      </p:pic>
      <p:pic>
        <p:nvPicPr>
          <p:cNvPr id="5" name="Picture 4" descr="Graphical user interface, chart&#10;&#10;Description automatically generated">
            <a:extLst>
              <a:ext uri="{FF2B5EF4-FFF2-40B4-BE49-F238E27FC236}">
                <a16:creationId xmlns:a16="http://schemas.microsoft.com/office/drawing/2014/main" id="{8000C7C5-3633-4BAA-B782-79F3433E9082}"/>
              </a:ext>
            </a:extLst>
          </p:cNvPr>
          <p:cNvPicPr>
            <a:picLocks noChangeAspect="1"/>
          </p:cNvPicPr>
          <p:nvPr/>
        </p:nvPicPr>
        <p:blipFill rotWithShape="1">
          <a:blip r:embed="rId3">
            <a:clrChange>
              <a:clrFrom>
                <a:srgbClr val="FFFFFF"/>
              </a:clrFrom>
              <a:clrTo>
                <a:srgbClr val="FFFFFF">
                  <a:alpha val="0"/>
                </a:srgbClr>
              </a:clrTo>
            </a:clrChange>
          </a:blip>
          <a:srcRect b="14667"/>
          <a:stretch/>
        </p:blipFill>
        <p:spPr>
          <a:xfrm>
            <a:off x="57113" y="0"/>
            <a:ext cx="5943600" cy="3169917"/>
          </a:xfrm>
          <a:prstGeom prst="rect">
            <a:avLst/>
          </a:prstGeom>
        </p:spPr>
      </p:pic>
      <p:pic>
        <p:nvPicPr>
          <p:cNvPr id="7" name="Picture 6" descr="Graphical user interface, chart&#10;&#10;Description automatically generated">
            <a:extLst>
              <a:ext uri="{FF2B5EF4-FFF2-40B4-BE49-F238E27FC236}">
                <a16:creationId xmlns:a16="http://schemas.microsoft.com/office/drawing/2014/main" id="{F3DE3ECA-EEBF-402E-B693-A0CF04CBA903}"/>
              </a:ext>
            </a:extLst>
          </p:cNvPr>
          <p:cNvPicPr>
            <a:picLocks noChangeAspect="1"/>
          </p:cNvPicPr>
          <p:nvPr/>
        </p:nvPicPr>
        <p:blipFill rotWithShape="1">
          <a:blip r:embed="rId4">
            <a:clrChange>
              <a:clrFrom>
                <a:srgbClr val="FFFFFF"/>
              </a:clrFrom>
              <a:clrTo>
                <a:srgbClr val="FFFFFF">
                  <a:alpha val="0"/>
                </a:srgbClr>
              </a:clrTo>
            </a:clrChange>
          </a:blip>
          <a:srcRect t="7132"/>
          <a:stretch/>
        </p:blipFill>
        <p:spPr>
          <a:xfrm>
            <a:off x="57113" y="3590926"/>
            <a:ext cx="5943600" cy="3449817"/>
          </a:xfrm>
          <a:prstGeom prst="rect">
            <a:avLst/>
          </a:prstGeom>
        </p:spPr>
      </p:pic>
      <p:pic>
        <p:nvPicPr>
          <p:cNvPr id="9" name="Picture 8" descr="Graphical user interface, chart&#10;&#10;Description automatically generated">
            <a:extLst>
              <a:ext uri="{FF2B5EF4-FFF2-40B4-BE49-F238E27FC236}">
                <a16:creationId xmlns:a16="http://schemas.microsoft.com/office/drawing/2014/main" id="{F49A211B-462D-4CBD-BBE2-943A93DF82BA}"/>
              </a:ext>
            </a:extLst>
          </p:cNvPr>
          <p:cNvPicPr>
            <a:picLocks noChangeAspect="1"/>
          </p:cNvPicPr>
          <p:nvPr/>
        </p:nvPicPr>
        <p:blipFill rotWithShape="1">
          <a:blip r:embed="rId5">
            <a:clrChange>
              <a:clrFrom>
                <a:srgbClr val="FFFFFF"/>
              </a:clrFrom>
              <a:clrTo>
                <a:srgbClr val="FFFFFF">
                  <a:alpha val="0"/>
                </a:srgbClr>
              </a:clrTo>
            </a:clrChange>
          </a:blip>
          <a:srcRect t="7132"/>
          <a:stretch/>
        </p:blipFill>
        <p:spPr>
          <a:xfrm>
            <a:off x="6057900" y="3638471"/>
            <a:ext cx="5943600" cy="3449817"/>
          </a:xfrm>
          <a:prstGeom prst="rect">
            <a:avLst/>
          </a:prstGeom>
        </p:spPr>
      </p:pic>
      <p:cxnSp>
        <p:nvCxnSpPr>
          <p:cNvPr id="10" name="Straight Connector 9">
            <a:extLst>
              <a:ext uri="{FF2B5EF4-FFF2-40B4-BE49-F238E27FC236}">
                <a16:creationId xmlns:a16="http://schemas.microsoft.com/office/drawing/2014/main" id="{12CC7FCE-F9F1-4DF4-9B21-9832F31FDB0A}"/>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6CB180D-DA03-4717-BC49-7AC776189276}"/>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4976B7E-B13B-40B0-BC03-667FFB7E5BCA}"/>
              </a:ext>
            </a:extLst>
          </p:cNvPr>
          <p:cNvSpPr/>
          <p:nvPr/>
        </p:nvSpPr>
        <p:spPr>
          <a:xfrm>
            <a:off x="2941435" y="3219530"/>
            <a:ext cx="6290120"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Percent Change during different pre- and post COVID time period</a:t>
            </a:r>
          </a:p>
        </p:txBody>
      </p:sp>
    </p:spTree>
    <p:extLst>
      <p:ext uri="{BB962C8B-B14F-4D97-AF65-F5344CB8AC3E}">
        <p14:creationId xmlns:p14="http://schemas.microsoft.com/office/powerpoint/2010/main" val="3735627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233064-0E5B-4F71-9E8E-D63FD440A92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Data source</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le 4">
            <a:extLst>
              <a:ext uri="{FF2B5EF4-FFF2-40B4-BE49-F238E27FC236}">
                <a16:creationId xmlns:a16="http://schemas.microsoft.com/office/drawing/2014/main" id="{97890E8B-82D7-4B46-A7CF-330982262B8D}"/>
              </a:ext>
            </a:extLst>
          </p:cNvPr>
          <p:cNvGraphicFramePr>
            <a:graphicFrameLocks noGrp="1"/>
          </p:cNvGraphicFramePr>
          <p:nvPr>
            <p:extLst>
              <p:ext uri="{D42A27DB-BD31-4B8C-83A1-F6EECF244321}">
                <p14:modId xmlns:p14="http://schemas.microsoft.com/office/powerpoint/2010/main" val="947951257"/>
              </p:ext>
            </p:extLst>
          </p:nvPr>
        </p:nvGraphicFramePr>
        <p:xfrm>
          <a:off x="4864608" y="1466773"/>
          <a:ext cx="6846364" cy="3773200"/>
        </p:xfrm>
        <a:graphic>
          <a:graphicData uri="http://schemas.openxmlformats.org/drawingml/2006/table">
            <a:tbl>
              <a:tblPr firstRow="1" bandRow="1"/>
              <a:tblGrid>
                <a:gridCol w="2332413">
                  <a:extLst>
                    <a:ext uri="{9D8B030D-6E8A-4147-A177-3AD203B41FA5}">
                      <a16:colId xmlns:a16="http://schemas.microsoft.com/office/drawing/2014/main" val="1257421781"/>
                    </a:ext>
                  </a:extLst>
                </a:gridCol>
                <a:gridCol w="4513951">
                  <a:extLst>
                    <a:ext uri="{9D8B030D-6E8A-4147-A177-3AD203B41FA5}">
                      <a16:colId xmlns:a16="http://schemas.microsoft.com/office/drawing/2014/main" val="2741095305"/>
                    </a:ext>
                  </a:extLst>
                </a:gridCol>
              </a:tblGrid>
              <a:tr h="3773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000">
                          <a:solidFill>
                            <a:schemeClr val="accent1"/>
                          </a:solidFill>
                        </a:rPr>
                        <a:t>YFINANCE library</a:t>
                      </a:r>
                    </a:p>
                    <a:p>
                      <a:endParaRPr lang="en-US" sz="3000"/>
                    </a:p>
                  </a:txBody>
                  <a:tcPr marL="111372" marR="111372" marT="55685" marB="55685">
                    <a:lnL w="12700" cmpd="sng">
                      <a:noFill/>
                      <a:prstDash val="solid"/>
                    </a:lnL>
                    <a:lnR w="38100" cap="flat" cmpd="sng" algn="ctr">
                      <a:solidFill>
                        <a:schemeClr val="accent1"/>
                      </a:solid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274320" lvl="1" indent="-274320">
                        <a:spcBef>
                          <a:spcPts val="0"/>
                        </a:spcBef>
                        <a:spcAft>
                          <a:spcPts val="1200"/>
                        </a:spcAft>
                        <a:buClr>
                          <a:schemeClr val="accent1"/>
                        </a:buClr>
                        <a:buFont typeface="Wingdings" panose="05000000000000000000" pitchFamily="2" charset="2"/>
                        <a:buChar char="§"/>
                      </a:pPr>
                      <a:r>
                        <a:rPr lang="en-US" sz="3000" dirty="0"/>
                        <a:t>Downloaded historical stock data for each company</a:t>
                      </a:r>
                    </a:p>
                    <a:p>
                      <a:pPr marL="914400" lvl="2" indent="-457200">
                        <a:spcBef>
                          <a:spcPts val="0"/>
                        </a:spcBef>
                        <a:spcAft>
                          <a:spcPts val="1200"/>
                        </a:spcAft>
                        <a:buClr>
                          <a:schemeClr val="accent1"/>
                        </a:buClr>
                        <a:buFont typeface="Arial" panose="020B0604020202020204" pitchFamily="34" charset="0"/>
                        <a:buChar char="•"/>
                      </a:pPr>
                      <a:r>
                        <a:rPr lang="en-US" sz="3000" kern="1200" dirty="0">
                          <a:solidFill>
                            <a:schemeClr val="tx1"/>
                          </a:solidFill>
                          <a:latin typeface="+mn-lt"/>
                          <a:ea typeface="+mn-ea"/>
                          <a:cs typeface="+mn-cs"/>
                        </a:rPr>
                        <a:t>Daily closing prices</a:t>
                      </a:r>
                    </a:p>
                    <a:p>
                      <a:pPr marL="274320" lvl="1" indent="-274320">
                        <a:spcBef>
                          <a:spcPts val="0"/>
                        </a:spcBef>
                        <a:spcAft>
                          <a:spcPts val="1200"/>
                        </a:spcAft>
                        <a:buClr>
                          <a:schemeClr val="accent1"/>
                        </a:buClr>
                        <a:buFont typeface="Wingdings" panose="05000000000000000000" pitchFamily="2" charset="2"/>
                        <a:buChar char="§"/>
                      </a:pPr>
                      <a:r>
                        <a:rPr lang="en-US" sz="3000" dirty="0"/>
                        <a:t>Sliced data into the required time periods</a:t>
                      </a:r>
                    </a:p>
                  </a:txBody>
                  <a:tcPr marL="111372" marR="111372" marT="55685" marB="55685">
                    <a:lnL w="38100" cap="flat" cmpd="sng" algn="ctr">
                      <a:solidFill>
                        <a:schemeClr val="accent1"/>
                      </a:solid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3232609"/>
                  </a:ext>
                </a:extLst>
              </a:tr>
            </a:tbl>
          </a:graphicData>
        </a:graphic>
      </p:graphicFrame>
    </p:spTree>
    <p:extLst>
      <p:ext uri="{BB962C8B-B14F-4D97-AF65-F5344CB8AC3E}">
        <p14:creationId xmlns:p14="http://schemas.microsoft.com/office/powerpoint/2010/main" val="2231299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2F58BF-12E5-4B5A-AD25-4DAAA274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AE8B4-012B-4B3C-A4BE-A8C99BADF1E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Analysis process</a:t>
            </a:r>
            <a:endParaRPr lang="en-US" sz="4800" dirty="0">
              <a:solidFill>
                <a:schemeClr val="tx1"/>
              </a:solidFill>
            </a:endParaRP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4">
            <a:extLst>
              <a:ext uri="{FF2B5EF4-FFF2-40B4-BE49-F238E27FC236}">
                <a16:creationId xmlns:a16="http://schemas.microsoft.com/office/drawing/2014/main" id="{7CA09A90-A0B1-42F1-98AE-887A50AB880A}"/>
              </a:ext>
            </a:extLst>
          </p:cNvPr>
          <p:cNvSpPr txBox="1">
            <a:spLocks/>
          </p:cNvSpPr>
          <p:nvPr/>
        </p:nvSpPr>
        <p:spPr>
          <a:xfrm>
            <a:off x="4787758" y="552091"/>
            <a:ext cx="6562996" cy="5776790"/>
          </a:xfrm>
          <a:prstGeom prst="rect">
            <a:avLst/>
          </a:prstGeom>
        </p:spPr>
        <p:txBody>
          <a:bodyPr anchor="ctr">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2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Font typeface="Wingdings" panose="05000000000000000000" pitchFamily="2" charset="2"/>
              <a:buChar char="§"/>
            </a:pPr>
            <a:r>
              <a:rPr lang="en-US"/>
              <a:t>Determined time periods of interest</a:t>
            </a:r>
          </a:p>
          <a:p>
            <a:pPr lvl="2">
              <a:lnSpc>
                <a:spcPct val="100000"/>
              </a:lnSpc>
            </a:pPr>
            <a:r>
              <a:rPr lang="en-US"/>
              <a:t>January 1, 2019 (selected baseline) through December 31, 2020</a:t>
            </a:r>
          </a:p>
          <a:p>
            <a:pPr lvl="2">
              <a:lnSpc>
                <a:spcPct val="100000"/>
              </a:lnSpc>
            </a:pPr>
            <a:r>
              <a:rPr lang="en-US"/>
              <a:t>January 1 until March 1, 2020: pre-COVID</a:t>
            </a:r>
          </a:p>
          <a:p>
            <a:pPr lvl="2">
              <a:lnSpc>
                <a:spcPct val="100000"/>
              </a:lnSpc>
            </a:pPr>
            <a:r>
              <a:rPr lang="en-US"/>
              <a:t>Pandemic declared: March 11, 2020</a:t>
            </a:r>
          </a:p>
          <a:p>
            <a:pPr lvl="1">
              <a:lnSpc>
                <a:spcPct val="100000"/>
              </a:lnSpc>
              <a:spcBef>
                <a:spcPts val="1800"/>
              </a:spcBef>
              <a:buFont typeface="Wingdings" panose="05000000000000000000" pitchFamily="2" charset="2"/>
              <a:buChar char="§"/>
            </a:pPr>
            <a:r>
              <a:rPr lang="en-US"/>
              <a:t>Applied calculations</a:t>
            </a:r>
          </a:p>
          <a:p>
            <a:pPr lvl="2">
              <a:lnSpc>
                <a:spcPct val="100000"/>
              </a:lnSpc>
            </a:pPr>
            <a:r>
              <a:rPr lang="en-US"/>
              <a:t>Regressions over several time periods during 2019 and 2020</a:t>
            </a:r>
          </a:p>
          <a:p>
            <a:pPr lvl="2">
              <a:lnSpc>
                <a:spcPct val="100000"/>
              </a:lnSpc>
            </a:pPr>
            <a:r>
              <a:rPr lang="en-US"/>
              <a:t>Percentage daily change</a:t>
            </a:r>
          </a:p>
          <a:p>
            <a:pPr lvl="1">
              <a:lnSpc>
                <a:spcPct val="100000"/>
              </a:lnSpc>
              <a:spcBef>
                <a:spcPts val="1800"/>
              </a:spcBef>
              <a:buFont typeface="Wingdings" panose="05000000000000000000" pitchFamily="2" charset="2"/>
              <a:buChar char="§"/>
            </a:pPr>
            <a:r>
              <a:rPr lang="en-US"/>
              <a:t>Created charts showing the results</a:t>
            </a:r>
            <a:endParaRPr lang="en-US" dirty="0"/>
          </a:p>
        </p:txBody>
      </p:sp>
    </p:spTree>
    <p:extLst>
      <p:ext uri="{BB962C8B-B14F-4D97-AF65-F5344CB8AC3E}">
        <p14:creationId xmlns:p14="http://schemas.microsoft.com/office/powerpoint/2010/main" val="323814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80693-441D-4785-A40B-717D9A69E2A7}"/>
              </a:ext>
            </a:extLst>
          </p:cNvPr>
          <p:cNvSpPr>
            <a:spLocks noGrp="1"/>
          </p:cNvSpPr>
          <p:nvPr>
            <p:ph type="title"/>
          </p:nvPr>
        </p:nvSpPr>
        <p:spPr/>
        <p:txBody>
          <a:bodyPr/>
          <a:lstStyle/>
          <a:p>
            <a:r>
              <a:rPr lang="en-US" dirty="0"/>
              <a:t>Implications</a:t>
            </a:r>
          </a:p>
        </p:txBody>
      </p:sp>
      <p:sp>
        <p:nvSpPr>
          <p:cNvPr id="3" name="Text Placeholder 2">
            <a:extLst>
              <a:ext uri="{FF2B5EF4-FFF2-40B4-BE49-F238E27FC236}">
                <a16:creationId xmlns:a16="http://schemas.microsoft.com/office/drawing/2014/main" id="{3F06A8C3-4BB4-42FE-BBCC-AC4BA367BC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7014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histogram&#10;&#10;Description automatically generated">
            <a:extLst>
              <a:ext uri="{FF2B5EF4-FFF2-40B4-BE49-F238E27FC236}">
                <a16:creationId xmlns:a16="http://schemas.microsoft.com/office/drawing/2014/main" id="{F1BA69BE-692D-471C-AD03-C8265BD8B49F}"/>
              </a:ext>
            </a:extLst>
          </p:cNvPr>
          <p:cNvPicPr>
            <a:picLocks noChangeAspect="1"/>
          </p:cNvPicPr>
          <p:nvPr/>
        </p:nvPicPr>
        <p:blipFill rotWithShape="1">
          <a:blip r:embed="rId2">
            <a:clrChange>
              <a:clrFrom>
                <a:srgbClr val="FFFFFF"/>
              </a:clrFrom>
              <a:clrTo>
                <a:srgbClr val="FFFFFF">
                  <a:alpha val="0"/>
                </a:srgbClr>
              </a:clrTo>
            </a:clrChange>
          </a:blip>
          <a:srcRect l="5292" b="5126"/>
          <a:stretch/>
        </p:blipFill>
        <p:spPr>
          <a:xfrm>
            <a:off x="6358981" y="3572131"/>
            <a:ext cx="4381411" cy="2926080"/>
          </a:xfrm>
          <a:prstGeom prst="rect">
            <a:avLst/>
          </a:prstGeom>
        </p:spPr>
      </p:pic>
      <p:pic>
        <p:nvPicPr>
          <p:cNvPr id="6" name="Picture 5" descr="Chart, scatter chart&#10;&#10;Description automatically generated">
            <a:extLst>
              <a:ext uri="{FF2B5EF4-FFF2-40B4-BE49-F238E27FC236}">
                <a16:creationId xmlns:a16="http://schemas.microsoft.com/office/drawing/2014/main" id="{57E6594A-3412-4167-BF30-759A67BF1A99}"/>
              </a:ext>
            </a:extLst>
          </p:cNvPr>
          <p:cNvPicPr>
            <a:picLocks noChangeAspect="1"/>
          </p:cNvPicPr>
          <p:nvPr/>
        </p:nvPicPr>
        <p:blipFill rotWithShape="1">
          <a:blip r:embed="rId3">
            <a:clrChange>
              <a:clrFrom>
                <a:srgbClr val="FFFFFF"/>
              </a:clrFrom>
              <a:clrTo>
                <a:srgbClr val="FFFFFF">
                  <a:alpha val="0"/>
                </a:srgbClr>
              </a:clrTo>
            </a:clrChange>
          </a:blip>
          <a:srcRect l="6452" b="5897"/>
          <a:stretch/>
        </p:blipFill>
        <p:spPr>
          <a:xfrm>
            <a:off x="4274053" y="211853"/>
            <a:ext cx="4363266" cy="2926080"/>
          </a:xfrm>
          <a:prstGeom prst="rect">
            <a:avLst/>
          </a:prstGeom>
        </p:spPr>
      </p:pic>
      <p:pic>
        <p:nvPicPr>
          <p:cNvPr id="8" name="Picture 7" descr="Chart, line chart&#10;&#10;Description automatically generated">
            <a:extLst>
              <a:ext uri="{FF2B5EF4-FFF2-40B4-BE49-F238E27FC236}">
                <a16:creationId xmlns:a16="http://schemas.microsoft.com/office/drawing/2014/main" id="{64DCF6DB-A765-48B0-BB5E-AFF89FCCB1F7}"/>
              </a:ext>
            </a:extLst>
          </p:cNvPr>
          <p:cNvPicPr>
            <a:picLocks noChangeAspect="1"/>
          </p:cNvPicPr>
          <p:nvPr/>
        </p:nvPicPr>
        <p:blipFill rotWithShape="1">
          <a:blip r:embed="rId4">
            <a:clrChange>
              <a:clrFrom>
                <a:srgbClr val="FFFFFF"/>
              </a:clrFrom>
              <a:clrTo>
                <a:srgbClr val="FFFFFF">
                  <a:alpha val="0"/>
                </a:srgbClr>
              </a:clrTo>
            </a:clrChange>
          </a:blip>
          <a:srcRect l="6063" b="5897"/>
          <a:stretch/>
        </p:blipFill>
        <p:spPr>
          <a:xfrm>
            <a:off x="8227531" y="201220"/>
            <a:ext cx="4381411" cy="2926080"/>
          </a:xfrm>
          <a:prstGeom prst="rect">
            <a:avLst/>
          </a:prstGeom>
        </p:spPr>
      </p:pic>
      <p:pic>
        <p:nvPicPr>
          <p:cNvPr id="10" name="Picture 9" descr="Graphical user interface, chart&#10;&#10;Description automatically generated">
            <a:extLst>
              <a:ext uri="{FF2B5EF4-FFF2-40B4-BE49-F238E27FC236}">
                <a16:creationId xmlns:a16="http://schemas.microsoft.com/office/drawing/2014/main" id="{1F1063FE-3713-4846-85BF-1291C951E964}"/>
              </a:ext>
            </a:extLst>
          </p:cNvPr>
          <p:cNvPicPr>
            <a:picLocks noChangeAspect="1"/>
          </p:cNvPicPr>
          <p:nvPr/>
        </p:nvPicPr>
        <p:blipFill rotWithShape="1">
          <a:blip r:embed="rId5">
            <a:clrChange>
              <a:clrFrom>
                <a:srgbClr val="FFFFFF"/>
              </a:clrFrom>
              <a:clrTo>
                <a:srgbClr val="FFFFFF">
                  <a:alpha val="0"/>
                </a:srgbClr>
              </a:clrTo>
            </a:clrChange>
          </a:blip>
          <a:srcRect b="5126"/>
          <a:stretch/>
        </p:blipFill>
        <p:spPr>
          <a:xfrm>
            <a:off x="1725726" y="3561498"/>
            <a:ext cx="4626245" cy="2926080"/>
          </a:xfrm>
          <a:prstGeom prst="rect">
            <a:avLst/>
          </a:prstGeom>
        </p:spPr>
      </p:pic>
      <p:pic>
        <p:nvPicPr>
          <p:cNvPr id="12" name="Picture 11" descr="Graphical user interface, chart, line chart&#10;&#10;Description automatically generated">
            <a:extLst>
              <a:ext uri="{FF2B5EF4-FFF2-40B4-BE49-F238E27FC236}">
                <a16:creationId xmlns:a16="http://schemas.microsoft.com/office/drawing/2014/main" id="{CEA208DE-05D7-414A-834F-D14397E393BC}"/>
              </a:ext>
            </a:extLst>
          </p:cNvPr>
          <p:cNvPicPr>
            <a:picLocks noChangeAspect="1"/>
          </p:cNvPicPr>
          <p:nvPr/>
        </p:nvPicPr>
        <p:blipFill rotWithShape="1">
          <a:blip r:embed="rId6">
            <a:clrChange>
              <a:clrFrom>
                <a:srgbClr val="FFFFFF"/>
              </a:clrFrom>
              <a:clrTo>
                <a:srgbClr val="FFFFFF">
                  <a:alpha val="0"/>
                </a:srgbClr>
              </a:clrTo>
            </a:clrChange>
          </a:blip>
          <a:srcRect b="5897"/>
          <a:stretch/>
        </p:blipFill>
        <p:spPr>
          <a:xfrm>
            <a:off x="-893" y="222486"/>
            <a:ext cx="4664182" cy="2926080"/>
          </a:xfrm>
          <a:prstGeom prst="rect">
            <a:avLst/>
          </a:prstGeom>
        </p:spPr>
      </p:pic>
      <p:pic>
        <p:nvPicPr>
          <p:cNvPr id="26" name="Picture 25" descr="Logo&#10;&#10;Description automatically generated">
            <a:extLst>
              <a:ext uri="{FF2B5EF4-FFF2-40B4-BE49-F238E27FC236}">
                <a16:creationId xmlns:a16="http://schemas.microsoft.com/office/drawing/2014/main" id="{9E8F5D15-75D8-444E-B599-AC8D0AF02DD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1269453" y="2082502"/>
            <a:ext cx="681300" cy="190763"/>
          </a:xfrm>
          <a:prstGeom prst="rect">
            <a:avLst/>
          </a:prstGeom>
        </p:spPr>
      </p:pic>
      <p:pic>
        <p:nvPicPr>
          <p:cNvPr id="28" name="Picture 27" descr="Logo&#10;&#10;Description automatically generated">
            <a:extLst>
              <a:ext uri="{FF2B5EF4-FFF2-40B4-BE49-F238E27FC236}">
                <a16:creationId xmlns:a16="http://schemas.microsoft.com/office/drawing/2014/main" id="{EF9FE392-C0A0-4BA2-AF12-3CAEA357E424}"/>
              </a:ext>
            </a:extLst>
          </p:cNvPr>
          <p:cNvPicPr>
            <a:picLocks noChangeAspect="1"/>
          </p:cNvPicPr>
          <p:nvPr/>
        </p:nvPicPr>
        <p:blipFill rotWithShape="1">
          <a:blip r:embed="rId8">
            <a:clrChange>
              <a:clrFrom>
                <a:srgbClr val="FFFFFF"/>
              </a:clrFrom>
              <a:clrTo>
                <a:srgbClr val="FFFFFF">
                  <a:alpha val="0"/>
                </a:srgbClr>
              </a:clrTo>
            </a:clrChange>
          </a:blip>
          <a:srcRect l="28012" t="14676" r="26372" b="16902"/>
          <a:stretch/>
        </p:blipFill>
        <p:spPr>
          <a:xfrm>
            <a:off x="10909314" y="1048595"/>
            <a:ext cx="360139" cy="385846"/>
          </a:xfrm>
          <a:prstGeom prst="rect">
            <a:avLst/>
          </a:prstGeom>
        </p:spPr>
      </p:pic>
      <p:pic>
        <p:nvPicPr>
          <p:cNvPr id="30" name="Picture 29" descr="Logo&#10;&#10;Description automatically generated">
            <a:extLst>
              <a:ext uri="{FF2B5EF4-FFF2-40B4-BE49-F238E27FC236}">
                <a16:creationId xmlns:a16="http://schemas.microsoft.com/office/drawing/2014/main" id="{D7F5803D-D45C-42A3-89BE-9BBD1EC1F5AD}"/>
              </a:ext>
            </a:extLst>
          </p:cNvPr>
          <p:cNvPicPr>
            <a:picLocks noChangeAspect="1"/>
          </p:cNvPicPr>
          <p:nvPr/>
        </p:nvPicPr>
        <p:blipFill>
          <a:blip r:embed="rId9"/>
          <a:stretch>
            <a:fillRect/>
          </a:stretch>
        </p:blipFill>
        <p:spPr>
          <a:xfrm>
            <a:off x="3363701" y="2273265"/>
            <a:ext cx="876561" cy="237815"/>
          </a:xfrm>
          <a:prstGeom prst="rect">
            <a:avLst/>
          </a:prstGeom>
        </p:spPr>
      </p:pic>
      <p:pic>
        <p:nvPicPr>
          <p:cNvPr id="32" name="Picture 31" descr="Logo&#10;&#10;Description automatically generated">
            <a:extLst>
              <a:ext uri="{FF2B5EF4-FFF2-40B4-BE49-F238E27FC236}">
                <a16:creationId xmlns:a16="http://schemas.microsoft.com/office/drawing/2014/main" id="{17CB5F82-2299-4891-B945-6A96349B6B80}"/>
              </a:ext>
            </a:extLst>
          </p:cNvPr>
          <p:cNvPicPr>
            <a:picLocks noChangeAspect="1"/>
          </p:cNvPicPr>
          <p:nvPr/>
        </p:nvPicPr>
        <p:blipFill>
          <a:blip r:embed="rId10"/>
          <a:stretch>
            <a:fillRect/>
          </a:stretch>
        </p:blipFill>
        <p:spPr>
          <a:xfrm>
            <a:off x="2763158" y="777173"/>
            <a:ext cx="831653" cy="176645"/>
          </a:xfrm>
          <a:prstGeom prst="rect">
            <a:avLst/>
          </a:prstGeom>
        </p:spPr>
      </p:pic>
      <p:pic>
        <p:nvPicPr>
          <p:cNvPr id="34" name="Picture 33" descr="Text&#10;&#10;Description automatically generated with low confidence">
            <a:extLst>
              <a:ext uri="{FF2B5EF4-FFF2-40B4-BE49-F238E27FC236}">
                <a16:creationId xmlns:a16="http://schemas.microsoft.com/office/drawing/2014/main" id="{63CFD7BF-2477-49E5-9A1F-D35A74D97C17}"/>
              </a:ext>
            </a:extLst>
          </p:cNvPr>
          <p:cNvPicPr>
            <a:picLocks noChangeAspect="1"/>
          </p:cNvPicPr>
          <p:nvPr/>
        </p:nvPicPr>
        <p:blipFill rotWithShape="1">
          <a:blip r:embed="rId11">
            <a:clrChange>
              <a:clrFrom>
                <a:srgbClr val="FFFFFF"/>
              </a:clrFrom>
              <a:clrTo>
                <a:srgbClr val="FFFFFF">
                  <a:alpha val="0"/>
                </a:srgbClr>
              </a:clrTo>
            </a:clrChange>
            <a:extLst>
              <a:ext uri="{BEBA8EAE-BF5A-486C-A8C5-ECC9F3942E4B}">
                <a14:imgProps xmlns:a14="http://schemas.microsoft.com/office/drawing/2010/main">
                  <a14:imgLayer r:embed="rId12">
                    <a14:imgEffect>
                      <a14:brightnessContrast bright="20000" contrast="-40000"/>
                    </a14:imgEffect>
                  </a14:imgLayer>
                </a14:imgProps>
              </a:ext>
            </a:extLst>
          </a:blip>
          <a:srcRect l="5321" t="9218" r="5815" b="14134"/>
          <a:stretch/>
        </p:blipFill>
        <p:spPr>
          <a:xfrm>
            <a:off x="6265034" y="936515"/>
            <a:ext cx="926003" cy="268995"/>
          </a:xfrm>
          <a:prstGeom prst="rect">
            <a:avLst/>
          </a:prstGeom>
        </p:spPr>
      </p:pic>
      <p:pic>
        <p:nvPicPr>
          <p:cNvPr id="36" name="Picture 35" descr="Logo&#10;&#10;Description automatically generated">
            <a:extLst>
              <a:ext uri="{FF2B5EF4-FFF2-40B4-BE49-F238E27FC236}">
                <a16:creationId xmlns:a16="http://schemas.microsoft.com/office/drawing/2014/main" id="{48130F2A-B388-4EA4-9DDC-51B588D95C93}"/>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7295423" y="2003180"/>
            <a:ext cx="820828" cy="150959"/>
          </a:xfrm>
          <a:prstGeom prst="rect">
            <a:avLst/>
          </a:prstGeom>
        </p:spPr>
      </p:pic>
      <p:pic>
        <p:nvPicPr>
          <p:cNvPr id="38" name="Picture 37" descr="Logo&#10;&#10;Description automatically generated">
            <a:extLst>
              <a:ext uri="{FF2B5EF4-FFF2-40B4-BE49-F238E27FC236}">
                <a16:creationId xmlns:a16="http://schemas.microsoft.com/office/drawing/2014/main" id="{A8BE54D8-380A-4F8E-A484-007E5FDCEC3F}"/>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8956748" y="4650964"/>
            <a:ext cx="789484" cy="115864"/>
          </a:xfrm>
          <a:prstGeom prst="rect">
            <a:avLst/>
          </a:prstGeom>
        </p:spPr>
      </p:pic>
      <p:pic>
        <p:nvPicPr>
          <p:cNvPr id="40" name="Picture 39">
            <a:extLst>
              <a:ext uri="{FF2B5EF4-FFF2-40B4-BE49-F238E27FC236}">
                <a16:creationId xmlns:a16="http://schemas.microsoft.com/office/drawing/2014/main" id="{CA467467-B915-471D-9305-FD6906FE4C20}"/>
              </a:ext>
            </a:extLst>
          </p:cNvPr>
          <p:cNvPicPr>
            <a:picLocks noChangeAspect="1"/>
          </p:cNvPicPr>
          <p:nvPr/>
        </p:nvPicPr>
        <p:blipFill rotWithShape="1">
          <a:blip r:embed="rId15">
            <a:clrChange>
              <a:clrFrom>
                <a:srgbClr val="FFFFFF"/>
              </a:clrFrom>
              <a:clrTo>
                <a:srgbClr val="FFFFFF">
                  <a:alpha val="0"/>
                </a:srgbClr>
              </a:clrTo>
            </a:clrChange>
          </a:blip>
          <a:srcRect l="71606"/>
          <a:stretch/>
        </p:blipFill>
        <p:spPr>
          <a:xfrm>
            <a:off x="5115159" y="5217437"/>
            <a:ext cx="490701" cy="427552"/>
          </a:xfrm>
          <a:prstGeom prst="rect">
            <a:avLst/>
          </a:prstGeom>
        </p:spPr>
      </p:pic>
      <p:pic>
        <p:nvPicPr>
          <p:cNvPr id="41" name="Picture 40" descr="A picture containing logo&#10;&#10;Description automatically generated">
            <a:extLst>
              <a:ext uri="{FF2B5EF4-FFF2-40B4-BE49-F238E27FC236}">
                <a16:creationId xmlns:a16="http://schemas.microsoft.com/office/drawing/2014/main" id="{72CA09FA-7A02-41B0-81FF-34BEA4E4C8BD}"/>
              </a:ext>
            </a:extLst>
          </p:cNvPr>
          <p:cNvPicPr>
            <a:picLocks noChangeAspect="1"/>
          </p:cNvPicPr>
          <p:nvPr/>
        </p:nvPicPr>
        <p:blipFill>
          <a:blip r:embed="rId16"/>
          <a:stretch>
            <a:fillRect/>
          </a:stretch>
        </p:blipFill>
        <p:spPr>
          <a:xfrm>
            <a:off x="4932760" y="4047490"/>
            <a:ext cx="407076" cy="333669"/>
          </a:xfrm>
          <a:prstGeom prst="rect">
            <a:avLst/>
          </a:prstGeom>
        </p:spPr>
      </p:pic>
      <p:pic>
        <p:nvPicPr>
          <p:cNvPr id="42" name="Picture 41" descr="Logo&#10;&#10;Description automatically generated">
            <a:extLst>
              <a:ext uri="{FF2B5EF4-FFF2-40B4-BE49-F238E27FC236}">
                <a16:creationId xmlns:a16="http://schemas.microsoft.com/office/drawing/2014/main" id="{0C72C0B6-A205-4422-9AF5-B75763D42989}"/>
              </a:ext>
            </a:extLst>
          </p:cNvPr>
          <p:cNvPicPr>
            <a:picLocks noChangeAspect="1"/>
          </p:cNvPicPr>
          <p:nvPr/>
        </p:nvPicPr>
        <p:blipFill>
          <a:blip r:embed="rId17"/>
          <a:stretch>
            <a:fillRect/>
          </a:stretch>
        </p:blipFill>
        <p:spPr>
          <a:xfrm>
            <a:off x="9481971" y="5627153"/>
            <a:ext cx="763114" cy="201743"/>
          </a:xfrm>
          <a:prstGeom prst="rect">
            <a:avLst/>
          </a:prstGeom>
        </p:spPr>
      </p:pic>
      <p:sp>
        <p:nvSpPr>
          <p:cNvPr id="43" name="Arrow: Down 42">
            <a:extLst>
              <a:ext uri="{FF2B5EF4-FFF2-40B4-BE49-F238E27FC236}">
                <a16:creationId xmlns:a16="http://schemas.microsoft.com/office/drawing/2014/main" id="{ABE4C3E4-DB97-4E68-B105-EE0EF43FAB26}"/>
              </a:ext>
            </a:extLst>
          </p:cNvPr>
          <p:cNvSpPr/>
          <p:nvPr/>
        </p:nvSpPr>
        <p:spPr>
          <a:xfrm rot="10800000">
            <a:off x="5359249" y="3158308"/>
            <a:ext cx="656700" cy="389946"/>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Down 43">
            <a:extLst>
              <a:ext uri="{FF2B5EF4-FFF2-40B4-BE49-F238E27FC236}">
                <a16:creationId xmlns:a16="http://schemas.microsoft.com/office/drawing/2014/main" id="{47330FBE-4A87-4779-A760-9AAD1850B4F9}"/>
              </a:ext>
            </a:extLst>
          </p:cNvPr>
          <p:cNvSpPr/>
          <p:nvPr/>
        </p:nvSpPr>
        <p:spPr>
          <a:xfrm>
            <a:off x="6111724" y="3434533"/>
            <a:ext cx="656700" cy="389946"/>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6957CDB-4037-4CAB-BADB-3B67099A8452}"/>
              </a:ext>
            </a:extLst>
          </p:cNvPr>
          <p:cNvSpPr/>
          <p:nvPr/>
        </p:nvSpPr>
        <p:spPr>
          <a:xfrm>
            <a:off x="991690" y="3350878"/>
            <a:ext cx="5029200" cy="2836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t>LATE 2020 BIG WINNERS</a:t>
            </a:r>
          </a:p>
        </p:txBody>
      </p:sp>
      <p:sp>
        <p:nvSpPr>
          <p:cNvPr id="46" name="Rectangle 45">
            <a:extLst>
              <a:ext uri="{FF2B5EF4-FFF2-40B4-BE49-F238E27FC236}">
                <a16:creationId xmlns:a16="http://schemas.microsoft.com/office/drawing/2014/main" id="{01920ECE-4956-4A8B-8E51-C7EDAA663EF9}"/>
              </a:ext>
            </a:extLst>
          </p:cNvPr>
          <p:cNvSpPr/>
          <p:nvPr/>
        </p:nvSpPr>
        <p:spPr>
          <a:xfrm>
            <a:off x="6125665" y="3350878"/>
            <a:ext cx="5029200" cy="28368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LATE 2020 STILL RECOVERING</a:t>
            </a:r>
          </a:p>
        </p:txBody>
      </p:sp>
    </p:spTree>
    <p:extLst>
      <p:ext uri="{BB962C8B-B14F-4D97-AF65-F5344CB8AC3E}">
        <p14:creationId xmlns:p14="http://schemas.microsoft.com/office/powerpoint/2010/main" val="392989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367B8-8656-4C04-A1E2-C8C5B7A6A640}"/>
              </a:ext>
            </a:extLst>
          </p:cNvPr>
          <p:cNvSpPr>
            <a:spLocks noGrp="1"/>
          </p:cNvSpPr>
          <p:nvPr>
            <p:ph type="title"/>
          </p:nvPr>
        </p:nvSpPr>
        <p:spPr/>
        <p:txBody>
          <a:bodyPr/>
          <a:lstStyle/>
          <a:p>
            <a:r>
              <a:rPr lang="en-US" dirty="0"/>
              <a:t>Final Conclusions</a:t>
            </a:r>
          </a:p>
        </p:txBody>
      </p:sp>
      <p:sp>
        <p:nvSpPr>
          <p:cNvPr id="3" name="Content Placeholder 2">
            <a:extLst>
              <a:ext uri="{FF2B5EF4-FFF2-40B4-BE49-F238E27FC236}">
                <a16:creationId xmlns:a16="http://schemas.microsoft.com/office/drawing/2014/main" id="{70BD920F-DBA0-4AEC-AB97-2964C7603C34}"/>
              </a:ext>
            </a:extLst>
          </p:cNvPr>
          <p:cNvSpPr>
            <a:spLocks noGrp="1"/>
          </p:cNvSpPr>
          <p:nvPr>
            <p:ph idx="1"/>
          </p:nvPr>
        </p:nvSpPr>
        <p:spPr/>
        <p:txBody>
          <a:bodyPr>
            <a:normAutofit lnSpcReduction="10000"/>
          </a:bodyPr>
          <a:lstStyle/>
          <a:p>
            <a:pPr marL="0" indent="0">
              <a:lnSpc>
                <a:spcPct val="100000"/>
              </a:lnSpc>
              <a:spcBef>
                <a:spcPts val="1200"/>
              </a:spcBef>
              <a:spcAft>
                <a:spcPts val="1200"/>
              </a:spcAft>
              <a:buNone/>
            </a:pPr>
            <a:r>
              <a:rPr lang="en-US" sz="2400" b="0" i="0" dirty="0">
                <a:solidFill>
                  <a:srgbClr val="1D1C1D"/>
                </a:solidFill>
                <a:effectLst/>
                <a:latin typeface="Slack-Lato"/>
              </a:rPr>
              <a:t>The stock market in 2019 was mostly doing well. The S&amp;P 500 rose by 29% and NASDAQ by 35% which are great indicators of how the market was doing. The DOW ended the year with a 22% gain, making it the best year since 2017.</a:t>
            </a:r>
          </a:p>
          <a:p>
            <a:pPr marL="0" indent="0">
              <a:lnSpc>
                <a:spcPct val="100000"/>
              </a:lnSpc>
              <a:spcBef>
                <a:spcPts val="1200"/>
              </a:spcBef>
              <a:spcAft>
                <a:spcPts val="1200"/>
              </a:spcAft>
              <a:buNone/>
            </a:pPr>
            <a:r>
              <a:rPr lang="en-US" sz="2400" b="0" i="0" dirty="0">
                <a:solidFill>
                  <a:srgbClr val="1D1C1D"/>
                </a:solidFill>
                <a:effectLst/>
                <a:latin typeface="Slack-Lato"/>
              </a:rPr>
              <a:t>For the year 2020, the stock market continued to rise, until March 16th (which is referred to as Black Monday II). The stock market crashed due to the Covid-19 pandemic. It was expected because of the uncertainty of the pandemic.  A lot of investors panicked because the world didn’t know what this pandemic could bring. Black Monday II caused a drop of 12% in global markets.</a:t>
            </a:r>
          </a:p>
          <a:p>
            <a:pPr marL="0" indent="0">
              <a:lnSpc>
                <a:spcPct val="100000"/>
              </a:lnSpc>
              <a:spcBef>
                <a:spcPts val="1200"/>
              </a:spcBef>
              <a:spcAft>
                <a:spcPts val="1200"/>
              </a:spcAft>
              <a:buNone/>
            </a:pPr>
            <a:r>
              <a:rPr lang="en-US" sz="2400" b="0" i="0" dirty="0">
                <a:solidFill>
                  <a:srgbClr val="1D1C1D"/>
                </a:solidFill>
                <a:effectLst/>
                <a:latin typeface="Slack-Lato"/>
              </a:rPr>
              <a:t>As our understanding of the Coronavirus improved, the stock market began to recover quickly. Most industries recovered and hit all time highs, except the airlines industry, which is still suffering to this day.</a:t>
            </a:r>
            <a:endParaRPr lang="en-US" sz="2400" dirty="0"/>
          </a:p>
        </p:txBody>
      </p:sp>
    </p:spTree>
    <p:extLst>
      <p:ext uri="{BB962C8B-B14F-4D97-AF65-F5344CB8AC3E}">
        <p14:creationId xmlns:p14="http://schemas.microsoft.com/office/powerpoint/2010/main" val="3355610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Freeform: Shape 64">
            <a:extLst>
              <a:ext uri="{FF2B5EF4-FFF2-40B4-BE49-F238E27FC236}">
                <a16:creationId xmlns:a16="http://schemas.microsoft.com/office/drawing/2014/main" id="{8C3DEBB2-D54E-470C-86B3-631BDDF6C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45820"/>
            <a:ext cx="6087194" cy="5166360"/>
          </a:xfrm>
          <a:custGeom>
            <a:avLst/>
            <a:gdLst>
              <a:gd name="connsiteX0" fmla="*/ 0 w 6087194"/>
              <a:gd name="connsiteY0" fmla="*/ 0 h 5166360"/>
              <a:gd name="connsiteX1" fmla="*/ 155740 w 6087194"/>
              <a:gd name="connsiteY1" fmla="*/ 0 h 5166360"/>
              <a:gd name="connsiteX2" fmla="*/ 5867656 w 6087194"/>
              <a:gd name="connsiteY2" fmla="*/ 0 h 5166360"/>
              <a:gd name="connsiteX3" fmla="*/ 6087194 w 6087194"/>
              <a:gd name="connsiteY3" fmla="*/ 0 h 5166360"/>
              <a:gd name="connsiteX4" fmla="*/ 3693315 w 6087194"/>
              <a:gd name="connsiteY4" fmla="*/ 5166360 h 5166360"/>
              <a:gd name="connsiteX5" fmla="*/ 3473777 w 6087194"/>
              <a:gd name="connsiteY5" fmla="*/ 5166360 h 5166360"/>
              <a:gd name="connsiteX6" fmla="*/ 155740 w 6087194"/>
              <a:gd name="connsiteY6" fmla="*/ 5166360 h 5166360"/>
              <a:gd name="connsiteX7" fmla="*/ 0 w 6087194"/>
              <a:gd name="connsiteY7" fmla="*/ 516636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7194" h="5166360">
                <a:moveTo>
                  <a:pt x="0" y="0"/>
                </a:moveTo>
                <a:lnTo>
                  <a:pt x="155740" y="0"/>
                </a:lnTo>
                <a:lnTo>
                  <a:pt x="5867656" y="0"/>
                </a:lnTo>
                <a:lnTo>
                  <a:pt x="6087194" y="0"/>
                </a:lnTo>
                <a:lnTo>
                  <a:pt x="3693315" y="5166360"/>
                </a:lnTo>
                <a:lnTo>
                  <a:pt x="3473777" y="5166360"/>
                </a:lnTo>
                <a:lnTo>
                  <a:pt x="155740" y="5166360"/>
                </a:lnTo>
                <a:lnTo>
                  <a:pt x="0" y="516636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268033CC-D08D-4609-83FF-2537764F4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26915" y="844868"/>
            <a:ext cx="8465085" cy="5167312"/>
          </a:xfrm>
          <a:custGeom>
            <a:avLst/>
            <a:gdLst>
              <a:gd name="connsiteX0" fmla="*/ 2612652 w 8465085"/>
              <a:gd name="connsiteY0" fmla="*/ 0 h 5167312"/>
              <a:gd name="connsiteX1" fmla="*/ 7243482 w 8465085"/>
              <a:gd name="connsiteY1" fmla="*/ 0 h 5167312"/>
              <a:gd name="connsiteX2" fmla="*/ 8465085 w 8465085"/>
              <a:gd name="connsiteY2" fmla="*/ 0 h 5167312"/>
              <a:gd name="connsiteX3" fmla="*/ 8465085 w 8465085"/>
              <a:gd name="connsiteY3" fmla="*/ 5167312 h 5167312"/>
              <a:gd name="connsiteX4" fmla="*/ 7243482 w 8465085"/>
              <a:gd name="connsiteY4" fmla="*/ 5167312 h 5167312"/>
              <a:gd name="connsiteX5" fmla="*/ 221324 w 8465085"/>
              <a:gd name="connsiteY5" fmla="*/ 5167312 h 5167312"/>
              <a:gd name="connsiteX6" fmla="*/ 2615203 w 8465085"/>
              <a:gd name="connsiteY6" fmla="*/ 952 h 5167312"/>
              <a:gd name="connsiteX7" fmla="*/ 2612652 w 8465085"/>
              <a:gd name="connsiteY7" fmla="*/ 952 h 5167312"/>
              <a:gd name="connsiteX8" fmla="*/ 0 w 8465085"/>
              <a:gd name="connsiteY8" fmla="*/ 0 h 5167312"/>
              <a:gd name="connsiteX9" fmla="*/ 2274554 w 8465085"/>
              <a:gd name="connsiteY9" fmla="*/ 0 h 5167312"/>
              <a:gd name="connsiteX10" fmla="*/ 2274554 w 8465085"/>
              <a:gd name="connsiteY10" fmla="*/ 952 h 5167312"/>
              <a:gd name="connsiteX11" fmla="*/ 0 w 8465085"/>
              <a:gd name="connsiteY11"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65085" h="5167312">
                <a:moveTo>
                  <a:pt x="2612652" y="0"/>
                </a:moveTo>
                <a:lnTo>
                  <a:pt x="7243482" y="0"/>
                </a:lnTo>
                <a:lnTo>
                  <a:pt x="8465085" y="0"/>
                </a:lnTo>
                <a:lnTo>
                  <a:pt x="8465085" y="5167312"/>
                </a:lnTo>
                <a:lnTo>
                  <a:pt x="7243482" y="5167312"/>
                </a:lnTo>
                <a:lnTo>
                  <a:pt x="221324" y="5167312"/>
                </a:lnTo>
                <a:lnTo>
                  <a:pt x="2615203" y="952"/>
                </a:lnTo>
                <a:lnTo>
                  <a:pt x="2612652" y="952"/>
                </a:lnTo>
                <a:close/>
                <a:moveTo>
                  <a:pt x="0" y="0"/>
                </a:moveTo>
                <a:lnTo>
                  <a:pt x="2274554" y="0"/>
                </a:lnTo>
                <a:lnTo>
                  <a:pt x="2274554" y="952"/>
                </a:lnTo>
                <a:lnTo>
                  <a:pt x="0" y="952"/>
                </a:lnTo>
                <a:close/>
              </a:path>
            </a:pathLst>
          </a:custGeom>
          <a:solidFill>
            <a:srgbClr val="ABADAF">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1D7E1A-7B44-4FC6-A3AA-4841EE209CAD}"/>
              </a:ext>
            </a:extLst>
          </p:cNvPr>
          <p:cNvSpPr>
            <a:spLocks noGrp="1"/>
          </p:cNvSpPr>
          <p:nvPr>
            <p:ph type="title"/>
          </p:nvPr>
        </p:nvSpPr>
        <p:spPr>
          <a:xfrm>
            <a:off x="838199" y="1841614"/>
            <a:ext cx="3409508" cy="3173819"/>
          </a:xfrm>
        </p:spPr>
        <p:txBody>
          <a:bodyPr>
            <a:normAutofit/>
          </a:bodyPr>
          <a:lstStyle/>
          <a:p>
            <a:r>
              <a:rPr lang="en-US" sz="4400" dirty="0">
                <a:solidFill>
                  <a:schemeClr val="bg1"/>
                </a:solidFill>
              </a:rPr>
              <a:t>Objective</a:t>
            </a:r>
          </a:p>
        </p:txBody>
      </p:sp>
      <p:sp>
        <p:nvSpPr>
          <p:cNvPr id="7" name="Content Placeholder 6">
            <a:extLst>
              <a:ext uri="{FF2B5EF4-FFF2-40B4-BE49-F238E27FC236}">
                <a16:creationId xmlns:a16="http://schemas.microsoft.com/office/drawing/2014/main" id="{54415B46-9E6F-4B1F-9187-41E52B7D7C11}"/>
              </a:ext>
            </a:extLst>
          </p:cNvPr>
          <p:cNvSpPr>
            <a:spLocks noGrp="1"/>
          </p:cNvSpPr>
          <p:nvPr>
            <p:ph idx="1"/>
          </p:nvPr>
        </p:nvSpPr>
        <p:spPr>
          <a:xfrm>
            <a:off x="6095999" y="1137208"/>
            <a:ext cx="5908159" cy="4582632"/>
          </a:xfrm>
        </p:spPr>
        <p:txBody>
          <a:bodyPr anchor="ctr">
            <a:normAutofit/>
          </a:bodyPr>
          <a:lstStyle/>
          <a:p>
            <a:pPr marL="0" indent="0">
              <a:spcBef>
                <a:spcPts val="1800"/>
              </a:spcBef>
              <a:spcAft>
                <a:spcPts val="1200"/>
              </a:spcAft>
              <a:buNone/>
            </a:pPr>
            <a:r>
              <a:rPr lang="en-US" dirty="0">
                <a:solidFill>
                  <a:schemeClr val="accent1"/>
                </a:solidFill>
              </a:rPr>
              <a:t>In general, the stock market spent the last four years on an upward trajectory. </a:t>
            </a:r>
          </a:p>
          <a:p>
            <a:pPr marL="0" indent="0">
              <a:spcBef>
                <a:spcPts val="1800"/>
              </a:spcBef>
              <a:spcAft>
                <a:spcPts val="1200"/>
              </a:spcAft>
              <a:buNone/>
            </a:pPr>
            <a:r>
              <a:rPr lang="en-US" dirty="0">
                <a:solidFill>
                  <a:schemeClr val="accent1"/>
                </a:solidFill>
              </a:rPr>
              <a:t>However, COVID-19 disrupted the economy in ways no one predicted. </a:t>
            </a:r>
          </a:p>
          <a:p>
            <a:pPr marL="0" indent="0">
              <a:spcBef>
                <a:spcPts val="1800"/>
              </a:spcBef>
              <a:spcAft>
                <a:spcPts val="1200"/>
              </a:spcAft>
              <a:buNone/>
            </a:pPr>
            <a:r>
              <a:rPr lang="en-US" dirty="0">
                <a:solidFill>
                  <a:schemeClr val="accent1"/>
                </a:solidFill>
              </a:rPr>
              <a:t>Our plan: Evaluate two random stocks in five random industries to see if and how they were impacted.</a:t>
            </a:r>
          </a:p>
        </p:txBody>
      </p:sp>
    </p:spTree>
    <p:extLst>
      <p:ext uri="{BB962C8B-B14F-4D97-AF65-F5344CB8AC3E}">
        <p14:creationId xmlns:p14="http://schemas.microsoft.com/office/powerpoint/2010/main" val="1925335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9">
            <a:extLst>
              <a:ext uri="{FF2B5EF4-FFF2-40B4-BE49-F238E27FC236}">
                <a16:creationId xmlns:a16="http://schemas.microsoft.com/office/drawing/2014/main" id="{56E5C774-42D4-4A0C-A9B4-F42FCA1DA845}"/>
              </a:ext>
            </a:extLst>
          </p:cNvPr>
          <p:cNvGraphicFramePr>
            <a:graphicFrameLocks noGrp="1"/>
          </p:cNvGraphicFramePr>
          <p:nvPr>
            <p:extLst>
              <p:ext uri="{D42A27DB-BD31-4B8C-83A1-F6EECF244321}">
                <p14:modId xmlns:p14="http://schemas.microsoft.com/office/powerpoint/2010/main" val="2415347528"/>
              </p:ext>
            </p:extLst>
          </p:nvPr>
        </p:nvGraphicFramePr>
        <p:xfrm>
          <a:off x="755650" y="624840"/>
          <a:ext cx="7919720" cy="5608320"/>
        </p:xfrm>
        <a:graphic>
          <a:graphicData uri="http://schemas.openxmlformats.org/drawingml/2006/table">
            <a:tbl>
              <a:tblPr firstRow="1" bandRow="1">
                <a:tableStyleId>{5940675A-B579-460E-94D1-54222C63F5DA}</a:tableStyleId>
              </a:tblPr>
              <a:tblGrid>
                <a:gridCol w="2560320">
                  <a:extLst>
                    <a:ext uri="{9D8B030D-6E8A-4147-A177-3AD203B41FA5}">
                      <a16:colId xmlns:a16="http://schemas.microsoft.com/office/drawing/2014/main" val="3624750428"/>
                    </a:ext>
                  </a:extLst>
                </a:gridCol>
                <a:gridCol w="5359400">
                  <a:extLst>
                    <a:ext uri="{9D8B030D-6E8A-4147-A177-3AD203B41FA5}">
                      <a16:colId xmlns:a16="http://schemas.microsoft.com/office/drawing/2014/main" val="4236577372"/>
                    </a:ext>
                  </a:extLst>
                </a:gridCol>
              </a:tblGrid>
              <a:tr h="914400">
                <a:tc>
                  <a:txBody>
                    <a:bodyPr/>
                    <a:lstStyle/>
                    <a:p>
                      <a:pPr algn="ctr"/>
                      <a:r>
                        <a:rPr lang="en-US" sz="2800" b="1" dirty="0">
                          <a:solidFill>
                            <a:schemeClr val="bg1"/>
                          </a:solidFill>
                          <a:latin typeface="Agency FB" panose="020B0503020202020204" pitchFamily="34" charset="0"/>
                        </a:rPr>
                        <a:t>LOGISTICS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24165826"/>
                  </a:ext>
                </a:extLst>
              </a:tr>
              <a:tr h="147803">
                <a:tc>
                  <a:txBody>
                    <a:bodyPr/>
                    <a:lstStyle/>
                    <a:p>
                      <a:pPr algn="ctr"/>
                      <a:endParaRPr lang="en-US" sz="1100" b="1" dirty="0">
                        <a:solidFill>
                          <a:schemeClr val="bg1"/>
                        </a:solidFill>
                        <a:latin typeface="Agency FB" panose="020B0503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25719131"/>
                  </a:ext>
                </a:extLst>
              </a:tr>
              <a:tr h="914400">
                <a:tc>
                  <a:txBody>
                    <a:bodyPr/>
                    <a:lstStyle/>
                    <a:p>
                      <a:pPr algn="ctr"/>
                      <a:r>
                        <a:rPr lang="en-US" sz="2800" b="1" dirty="0">
                          <a:solidFill>
                            <a:schemeClr val="bg1"/>
                          </a:solidFill>
                          <a:latin typeface="Agency FB" panose="020B0503020202020204" pitchFamily="34" charset="0"/>
                        </a:rPr>
                        <a:t>RETAIL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878949127"/>
                  </a:ext>
                </a:extLst>
              </a:tr>
              <a:tr h="0">
                <a:tc>
                  <a:txBody>
                    <a:bodyPr/>
                    <a:lstStyle/>
                    <a:p>
                      <a:pPr algn="ctr"/>
                      <a:endParaRPr lang="en-US" sz="1100" b="1" dirty="0">
                        <a:solidFill>
                          <a:schemeClr val="bg1"/>
                        </a:solidFill>
                        <a:latin typeface="Agency FB" panose="020B0503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2995788"/>
                  </a:ext>
                </a:extLst>
              </a:tr>
              <a:tr h="914400">
                <a:tc>
                  <a:txBody>
                    <a:bodyPr/>
                    <a:lstStyle/>
                    <a:p>
                      <a:pPr algn="ctr"/>
                      <a:r>
                        <a:rPr lang="en-US" sz="2800" b="1" dirty="0">
                          <a:solidFill>
                            <a:schemeClr val="bg1"/>
                          </a:solidFill>
                          <a:latin typeface="Agency FB" panose="020B0503020202020204" pitchFamily="34" charset="0"/>
                        </a:rPr>
                        <a:t>AUTO INDUSTRY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2212574"/>
                  </a:ext>
                </a:extLst>
              </a:tr>
              <a:tr h="220571">
                <a:tc>
                  <a:txBody>
                    <a:bodyPr/>
                    <a:lstStyle/>
                    <a:p>
                      <a:pPr algn="ctr"/>
                      <a:endParaRPr lang="en-US" sz="1100" b="1" dirty="0">
                        <a:solidFill>
                          <a:schemeClr val="bg1"/>
                        </a:solidFill>
                        <a:latin typeface="Agency FB" panose="020B0503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75149164"/>
                  </a:ext>
                </a:extLst>
              </a:tr>
              <a:tr h="914400">
                <a:tc>
                  <a:txBody>
                    <a:bodyPr/>
                    <a:lstStyle/>
                    <a:p>
                      <a:pPr algn="ctr"/>
                      <a:r>
                        <a:rPr lang="en-US" sz="2800" b="1" dirty="0">
                          <a:solidFill>
                            <a:schemeClr val="bg1"/>
                          </a:solidFill>
                          <a:latin typeface="Agency FB" panose="020B0503020202020204" pitchFamily="34" charset="0"/>
                        </a:rPr>
                        <a:t>AIRLINE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937017747"/>
                  </a:ext>
                </a:extLst>
              </a:tr>
              <a:tr h="0">
                <a:tc>
                  <a:txBody>
                    <a:bodyPr/>
                    <a:lstStyle/>
                    <a:p>
                      <a:pPr algn="ctr"/>
                      <a:endParaRPr lang="en-US" sz="1100" b="1" dirty="0">
                        <a:solidFill>
                          <a:schemeClr val="bg1"/>
                        </a:solidFill>
                        <a:latin typeface="Agency FB" panose="020B0503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1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44861429"/>
                  </a:ext>
                </a:extLst>
              </a:tr>
              <a:tr h="914400">
                <a:tc>
                  <a:txBody>
                    <a:bodyPr/>
                    <a:lstStyle/>
                    <a:p>
                      <a:pPr algn="ctr"/>
                      <a:r>
                        <a:rPr lang="en-US" sz="2800" b="1" dirty="0">
                          <a:solidFill>
                            <a:schemeClr val="bg1"/>
                          </a:solidFill>
                          <a:latin typeface="Agency FB" panose="020B0503020202020204" pitchFamily="34" charset="0"/>
                        </a:rPr>
                        <a:t>SOCIAL MEDIA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667464450"/>
                  </a:ext>
                </a:extLst>
              </a:tr>
            </a:tbl>
          </a:graphicData>
        </a:graphic>
      </p:graphicFrame>
      <p:pic>
        <p:nvPicPr>
          <p:cNvPr id="9" name="Picture 8" descr="Text&#10;&#10;Description automatically generated with low confidence">
            <a:extLst>
              <a:ext uri="{FF2B5EF4-FFF2-40B4-BE49-F238E27FC236}">
                <a16:creationId xmlns:a16="http://schemas.microsoft.com/office/drawing/2014/main" id="{5AFB71FB-4730-4651-ADF6-5AA34F82F7AA}"/>
              </a:ext>
            </a:extLst>
          </p:cNvPr>
          <p:cNvPicPr>
            <a:picLocks noChangeAspect="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brightnessContrast bright="20000" contrast="-40000"/>
                    </a14:imgEffect>
                  </a14:imgLayer>
                </a14:imgProps>
              </a:ext>
            </a:extLst>
          </a:blip>
          <a:srcRect l="5321" t="9218" r="5815" b="14134"/>
          <a:stretch/>
        </p:blipFill>
        <p:spPr>
          <a:xfrm>
            <a:off x="3726518" y="5521238"/>
            <a:ext cx="1860554" cy="540471"/>
          </a:xfrm>
          <a:prstGeom prst="rect">
            <a:avLst/>
          </a:prstGeom>
        </p:spPr>
      </p:pic>
      <p:pic>
        <p:nvPicPr>
          <p:cNvPr id="13" name="Picture 12" descr="Logo&#10;&#10;Description automatically generated">
            <a:extLst>
              <a:ext uri="{FF2B5EF4-FFF2-40B4-BE49-F238E27FC236}">
                <a16:creationId xmlns:a16="http://schemas.microsoft.com/office/drawing/2014/main" id="{D0993547-2F16-4E79-AA33-3D4C932F7A8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96515" y="4515183"/>
            <a:ext cx="1745188" cy="256120"/>
          </a:xfrm>
          <a:prstGeom prst="rect">
            <a:avLst/>
          </a:prstGeom>
        </p:spPr>
      </p:pic>
      <p:pic>
        <p:nvPicPr>
          <p:cNvPr id="17" name="Picture 16">
            <a:extLst>
              <a:ext uri="{FF2B5EF4-FFF2-40B4-BE49-F238E27FC236}">
                <a16:creationId xmlns:a16="http://schemas.microsoft.com/office/drawing/2014/main" id="{2A49C1FA-7300-42BB-BC45-25DDB6C8EF2B}"/>
              </a:ext>
            </a:extLst>
          </p:cNvPr>
          <p:cNvPicPr>
            <a:picLocks noChangeAspect="1"/>
          </p:cNvPicPr>
          <p:nvPr/>
        </p:nvPicPr>
        <p:blipFill rotWithShape="1">
          <a:blip r:embed="rId5">
            <a:clrChange>
              <a:clrFrom>
                <a:srgbClr val="FFFFFF"/>
              </a:clrFrom>
              <a:clrTo>
                <a:srgbClr val="FFFFFF">
                  <a:alpha val="0"/>
                </a:srgbClr>
              </a:clrTo>
            </a:clrChange>
          </a:blip>
          <a:srcRect l="71606"/>
          <a:stretch/>
        </p:blipFill>
        <p:spPr>
          <a:xfrm>
            <a:off x="6593329" y="3006902"/>
            <a:ext cx="951560" cy="829101"/>
          </a:xfrm>
          <a:prstGeom prst="rect">
            <a:avLst/>
          </a:prstGeom>
        </p:spPr>
      </p:pic>
      <p:pic>
        <p:nvPicPr>
          <p:cNvPr id="19" name="Picture 18" descr="A picture containing logo&#10;&#10;Description automatically generated">
            <a:extLst>
              <a:ext uri="{FF2B5EF4-FFF2-40B4-BE49-F238E27FC236}">
                <a16:creationId xmlns:a16="http://schemas.microsoft.com/office/drawing/2014/main" id="{DDB27419-AE2B-415B-9D12-1D170722510B}"/>
              </a:ext>
            </a:extLst>
          </p:cNvPr>
          <p:cNvPicPr>
            <a:picLocks noChangeAspect="1"/>
          </p:cNvPicPr>
          <p:nvPr/>
        </p:nvPicPr>
        <p:blipFill>
          <a:blip r:embed="rId6"/>
          <a:stretch>
            <a:fillRect/>
          </a:stretch>
        </p:blipFill>
        <p:spPr>
          <a:xfrm>
            <a:off x="4262099" y="3097248"/>
            <a:ext cx="789393" cy="647044"/>
          </a:xfrm>
          <a:prstGeom prst="rect">
            <a:avLst/>
          </a:prstGeom>
        </p:spPr>
      </p:pic>
      <p:pic>
        <p:nvPicPr>
          <p:cNvPr id="21" name="Picture 20" descr="Logo&#10;&#10;Description automatically generated">
            <a:extLst>
              <a:ext uri="{FF2B5EF4-FFF2-40B4-BE49-F238E27FC236}">
                <a16:creationId xmlns:a16="http://schemas.microsoft.com/office/drawing/2014/main" id="{4039AEB2-A963-415D-B82E-08E4EAB1AAE5}"/>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244494" y="5639009"/>
            <a:ext cx="1649231" cy="303307"/>
          </a:xfrm>
          <a:prstGeom prst="rect">
            <a:avLst/>
          </a:prstGeom>
        </p:spPr>
      </p:pic>
      <p:pic>
        <p:nvPicPr>
          <p:cNvPr id="27" name="Picture 26" descr="Logo&#10;&#10;Description automatically generated">
            <a:extLst>
              <a:ext uri="{FF2B5EF4-FFF2-40B4-BE49-F238E27FC236}">
                <a16:creationId xmlns:a16="http://schemas.microsoft.com/office/drawing/2014/main" id="{20C0BC42-A97D-4C21-94FF-7BCEAC0747B6}"/>
              </a:ext>
            </a:extLst>
          </p:cNvPr>
          <p:cNvPicPr>
            <a:picLocks noChangeAspect="1"/>
          </p:cNvPicPr>
          <p:nvPr/>
        </p:nvPicPr>
        <p:blipFill>
          <a:blip r:embed="rId8"/>
          <a:stretch>
            <a:fillRect/>
          </a:stretch>
        </p:blipFill>
        <p:spPr>
          <a:xfrm>
            <a:off x="3642088" y="1964997"/>
            <a:ext cx="2029414" cy="550589"/>
          </a:xfrm>
          <a:prstGeom prst="rect">
            <a:avLst/>
          </a:prstGeom>
        </p:spPr>
      </p:pic>
      <p:pic>
        <p:nvPicPr>
          <p:cNvPr id="30" name="Picture 29" descr="Logo&#10;&#10;Description automatically generated">
            <a:extLst>
              <a:ext uri="{FF2B5EF4-FFF2-40B4-BE49-F238E27FC236}">
                <a16:creationId xmlns:a16="http://schemas.microsoft.com/office/drawing/2014/main" id="{3B317DBE-C764-4096-9A69-27E6A4A2D247}"/>
              </a:ext>
            </a:extLst>
          </p:cNvPr>
          <p:cNvPicPr>
            <a:picLocks noChangeAspect="1"/>
          </p:cNvPicPr>
          <p:nvPr/>
        </p:nvPicPr>
        <p:blipFill>
          <a:blip r:embed="rId9"/>
          <a:stretch>
            <a:fillRect/>
          </a:stretch>
        </p:blipFill>
        <p:spPr>
          <a:xfrm>
            <a:off x="3500952" y="4315273"/>
            <a:ext cx="2311685" cy="611135"/>
          </a:xfrm>
          <a:prstGeom prst="rect">
            <a:avLst/>
          </a:prstGeom>
        </p:spPr>
      </p:pic>
      <p:pic>
        <p:nvPicPr>
          <p:cNvPr id="32" name="Picture 31" descr="Logo&#10;&#10;Description automatically generated">
            <a:extLst>
              <a:ext uri="{FF2B5EF4-FFF2-40B4-BE49-F238E27FC236}">
                <a16:creationId xmlns:a16="http://schemas.microsoft.com/office/drawing/2014/main" id="{8FF9E2AE-A3CE-4B84-8A49-E17F6A6428B4}"/>
              </a:ext>
            </a:extLst>
          </p:cNvPr>
          <p:cNvPicPr>
            <a:picLocks noChangeAspect="1"/>
          </p:cNvPicPr>
          <p:nvPr/>
        </p:nvPicPr>
        <p:blipFill>
          <a:blip r:embed="rId10"/>
          <a:stretch>
            <a:fillRect/>
          </a:stretch>
        </p:blipFill>
        <p:spPr>
          <a:xfrm>
            <a:off x="6066331" y="2022647"/>
            <a:ext cx="2005556" cy="425982"/>
          </a:xfrm>
          <a:prstGeom prst="rect">
            <a:avLst/>
          </a:prstGeom>
        </p:spPr>
      </p:pic>
      <p:pic>
        <p:nvPicPr>
          <p:cNvPr id="20" name="Picture 19" descr="Logo&#10;&#10;Description automatically generated">
            <a:extLst>
              <a:ext uri="{FF2B5EF4-FFF2-40B4-BE49-F238E27FC236}">
                <a16:creationId xmlns:a16="http://schemas.microsoft.com/office/drawing/2014/main" id="{90C2C599-BD36-41FF-9ABF-BE68D9859085}"/>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3918587" y="857547"/>
            <a:ext cx="1652404" cy="462673"/>
          </a:xfrm>
          <a:prstGeom prst="rect">
            <a:avLst/>
          </a:prstGeom>
        </p:spPr>
      </p:pic>
      <p:pic>
        <p:nvPicPr>
          <p:cNvPr id="22" name="Picture 21" descr="Logo&#10;&#10;Description automatically generated">
            <a:extLst>
              <a:ext uri="{FF2B5EF4-FFF2-40B4-BE49-F238E27FC236}">
                <a16:creationId xmlns:a16="http://schemas.microsoft.com/office/drawing/2014/main" id="{34DB4AD7-D861-4F1E-BB65-C5749225A1AF}"/>
              </a:ext>
            </a:extLst>
          </p:cNvPr>
          <p:cNvPicPr>
            <a:picLocks noChangeAspect="1"/>
          </p:cNvPicPr>
          <p:nvPr/>
        </p:nvPicPr>
        <p:blipFill rotWithShape="1">
          <a:blip r:embed="rId12">
            <a:clrChange>
              <a:clrFrom>
                <a:srgbClr val="FFFFFF"/>
              </a:clrFrom>
              <a:clrTo>
                <a:srgbClr val="FFFFFF">
                  <a:alpha val="0"/>
                </a:srgbClr>
              </a:clrTo>
            </a:clrChange>
          </a:blip>
          <a:srcRect l="28012" t="14676" r="26372" b="16902"/>
          <a:stretch/>
        </p:blipFill>
        <p:spPr>
          <a:xfrm>
            <a:off x="6802408" y="739482"/>
            <a:ext cx="652240" cy="698801"/>
          </a:xfrm>
          <a:prstGeom prst="rect">
            <a:avLst/>
          </a:prstGeom>
        </p:spPr>
      </p:pic>
      <p:sp>
        <p:nvSpPr>
          <p:cNvPr id="10" name="Rectangle 9">
            <a:extLst>
              <a:ext uri="{FF2B5EF4-FFF2-40B4-BE49-F238E27FC236}">
                <a16:creationId xmlns:a16="http://schemas.microsoft.com/office/drawing/2014/main" id="{D3634327-A34E-4BF4-B0E9-053B372A6DFE}"/>
              </a:ext>
            </a:extLst>
          </p:cNvPr>
          <p:cNvSpPr/>
          <p:nvPr/>
        </p:nvSpPr>
        <p:spPr>
          <a:xfrm>
            <a:off x="8834438" y="624840"/>
            <a:ext cx="2601911" cy="56083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4800" b="1" dirty="0">
                <a:solidFill>
                  <a:schemeClr val="accent1"/>
                </a:solidFill>
                <a:latin typeface="Agency FB" panose="020B0503020202020204" pitchFamily="34" charset="0"/>
              </a:rPr>
              <a:t>10 </a:t>
            </a:r>
          </a:p>
          <a:p>
            <a:pPr algn="ctr"/>
            <a:r>
              <a:rPr lang="en-US" sz="3200" dirty="0">
                <a:solidFill>
                  <a:schemeClr val="accent1"/>
                </a:solidFill>
              </a:rPr>
              <a:t>random companies in </a:t>
            </a:r>
          </a:p>
          <a:p>
            <a:pPr algn="ctr">
              <a:spcBef>
                <a:spcPts val="1200"/>
              </a:spcBef>
              <a:spcAft>
                <a:spcPts val="1200"/>
              </a:spcAft>
            </a:pPr>
            <a:r>
              <a:rPr lang="en-US" sz="4800" b="1" dirty="0">
                <a:solidFill>
                  <a:schemeClr val="accent1"/>
                </a:solidFill>
                <a:latin typeface="Agency FB" panose="020B0503020202020204" pitchFamily="34" charset="0"/>
              </a:rPr>
              <a:t>5 </a:t>
            </a:r>
          </a:p>
          <a:p>
            <a:pPr algn="ctr"/>
            <a:r>
              <a:rPr lang="en-US" sz="3200" dirty="0">
                <a:solidFill>
                  <a:schemeClr val="accent1"/>
                </a:solidFill>
              </a:rPr>
              <a:t>random </a:t>
            </a:r>
            <a:br>
              <a:rPr lang="en-US" sz="3200" dirty="0">
                <a:solidFill>
                  <a:schemeClr val="accent1"/>
                </a:solidFill>
              </a:rPr>
            </a:br>
            <a:r>
              <a:rPr lang="en-US" sz="3200" dirty="0">
                <a:solidFill>
                  <a:schemeClr val="accent1"/>
                </a:solidFill>
              </a:rPr>
              <a:t>markets</a:t>
            </a:r>
          </a:p>
        </p:txBody>
      </p:sp>
    </p:spTree>
    <p:extLst>
      <p:ext uri="{BB962C8B-B14F-4D97-AF65-F5344CB8AC3E}">
        <p14:creationId xmlns:p14="http://schemas.microsoft.com/office/powerpoint/2010/main" val="140953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chart&#10;&#10;Description automatically generated">
            <a:extLst>
              <a:ext uri="{FF2B5EF4-FFF2-40B4-BE49-F238E27FC236}">
                <a16:creationId xmlns:a16="http://schemas.microsoft.com/office/drawing/2014/main" id="{6D08AE9F-F44E-4A95-8084-0DF2C77913F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071243" y="300355"/>
            <a:ext cx="10492232" cy="6557645"/>
          </a:xfrm>
          <a:prstGeom prst="rect">
            <a:avLst/>
          </a:prstGeom>
        </p:spPr>
      </p:pic>
      <p:sp>
        <p:nvSpPr>
          <p:cNvPr id="14" name="Title 13">
            <a:extLst>
              <a:ext uri="{FF2B5EF4-FFF2-40B4-BE49-F238E27FC236}">
                <a16:creationId xmlns:a16="http://schemas.microsoft.com/office/drawing/2014/main" id="{601E2989-7E48-4C23-9AA7-EED56B4FB0B7}"/>
              </a:ext>
            </a:extLst>
          </p:cNvPr>
          <p:cNvSpPr>
            <a:spLocks noGrp="1"/>
          </p:cNvSpPr>
          <p:nvPr>
            <p:ph type="title"/>
          </p:nvPr>
        </p:nvSpPr>
        <p:spPr>
          <a:xfrm>
            <a:off x="0" y="0"/>
            <a:ext cx="2562225" cy="6858000"/>
          </a:xfrm>
          <a:solidFill>
            <a:schemeClr val="accent1"/>
          </a:solidFill>
        </p:spPr>
        <p:txBody>
          <a:bodyPr>
            <a:normAutofit/>
          </a:bodyPr>
          <a:lstStyle/>
          <a:p>
            <a:pPr marL="182880">
              <a:lnSpc>
                <a:spcPct val="100000"/>
              </a:lnSpc>
            </a:pPr>
            <a:r>
              <a:rPr lang="en-US" b="1" dirty="0">
                <a:solidFill>
                  <a:schemeClr val="bg1"/>
                </a:solidFill>
              </a:rPr>
              <a:t>How did each company fare?</a:t>
            </a:r>
            <a:br>
              <a:rPr lang="en-US" b="1" dirty="0">
                <a:solidFill>
                  <a:schemeClr val="bg1"/>
                </a:solidFill>
              </a:rPr>
            </a:b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2149267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FFB9C4F3-EDAB-4C2A-8C06-102E4E14345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55425" y="17145"/>
            <a:ext cx="6766560" cy="3383280"/>
          </a:xfrm>
          <a:prstGeom prst="rect">
            <a:avLst/>
          </a:prstGeom>
        </p:spPr>
      </p:pic>
      <p:pic>
        <p:nvPicPr>
          <p:cNvPr id="7" name="Picture 6" descr="Chart, line chart&#10;&#10;Description automatically generated">
            <a:extLst>
              <a:ext uri="{FF2B5EF4-FFF2-40B4-BE49-F238E27FC236}">
                <a16:creationId xmlns:a16="http://schemas.microsoft.com/office/drawing/2014/main" id="{2FE50E91-9D6F-4F76-941F-3B069D0BB5F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4825" y="17145"/>
            <a:ext cx="6766560" cy="3383280"/>
          </a:xfrm>
          <a:prstGeom prst="rect">
            <a:avLst/>
          </a:prstGeom>
        </p:spPr>
      </p:pic>
      <p:pic>
        <p:nvPicPr>
          <p:cNvPr id="9" name="Picture 8" descr="Chart, line chart&#10;&#10;Description automatically generated">
            <a:extLst>
              <a:ext uri="{FF2B5EF4-FFF2-40B4-BE49-F238E27FC236}">
                <a16:creationId xmlns:a16="http://schemas.microsoft.com/office/drawing/2014/main" id="{95E42150-19CC-450B-9E9A-1019840BA0D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4825" y="3474720"/>
            <a:ext cx="6766560" cy="3383280"/>
          </a:xfrm>
          <a:prstGeom prst="rect">
            <a:avLst/>
          </a:prstGeom>
        </p:spPr>
      </p:pic>
      <p:pic>
        <p:nvPicPr>
          <p:cNvPr id="11" name="Picture 10" descr="Chart, line chart&#10;&#10;Description automatically generated">
            <a:extLst>
              <a:ext uri="{FF2B5EF4-FFF2-40B4-BE49-F238E27FC236}">
                <a16:creationId xmlns:a16="http://schemas.microsoft.com/office/drawing/2014/main" id="{F70E2953-56A2-434A-A99F-F16A53E53F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5425" y="3474720"/>
            <a:ext cx="6766560" cy="3383280"/>
          </a:xfrm>
          <a:prstGeom prst="rect">
            <a:avLst/>
          </a:prstGeom>
        </p:spPr>
      </p:pic>
      <p:cxnSp>
        <p:nvCxnSpPr>
          <p:cNvPr id="12" name="Straight Connector 11">
            <a:extLst>
              <a:ext uri="{FF2B5EF4-FFF2-40B4-BE49-F238E27FC236}">
                <a16:creationId xmlns:a16="http://schemas.microsoft.com/office/drawing/2014/main" id="{AF7D694B-E144-486B-B496-B1328A29F7DE}"/>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94A991-670E-4DEA-8061-C4D85AC7FBB3}"/>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14" name="Picture 13" descr="Logo&#10;&#10;Description automatically generated">
            <a:extLst>
              <a:ext uri="{FF2B5EF4-FFF2-40B4-BE49-F238E27FC236}">
                <a16:creationId xmlns:a16="http://schemas.microsoft.com/office/drawing/2014/main" id="{DEA5BB81-CA1B-4548-A029-CF8BDE0A195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081483" y="960595"/>
            <a:ext cx="681300" cy="190763"/>
          </a:xfrm>
          <a:prstGeom prst="rect">
            <a:avLst/>
          </a:prstGeom>
        </p:spPr>
      </p:pic>
      <p:pic>
        <p:nvPicPr>
          <p:cNvPr id="15" name="Picture 14" descr="Logo&#10;&#10;Description automatically generated">
            <a:extLst>
              <a:ext uri="{FF2B5EF4-FFF2-40B4-BE49-F238E27FC236}">
                <a16:creationId xmlns:a16="http://schemas.microsoft.com/office/drawing/2014/main" id="{FE8AC81C-A09D-461C-B0B3-1E33C3627FA3}"/>
              </a:ext>
            </a:extLst>
          </p:cNvPr>
          <p:cNvPicPr>
            <a:picLocks noChangeAspect="1"/>
          </p:cNvPicPr>
          <p:nvPr/>
        </p:nvPicPr>
        <p:blipFill rotWithShape="1">
          <a:blip r:embed="rId7">
            <a:clrChange>
              <a:clrFrom>
                <a:srgbClr val="FFFFFF"/>
              </a:clrFrom>
              <a:clrTo>
                <a:srgbClr val="FFFFFF">
                  <a:alpha val="0"/>
                </a:srgbClr>
              </a:clrTo>
            </a:clrChange>
          </a:blip>
          <a:srcRect l="28012" t="14676" r="26372" b="16902"/>
          <a:stretch/>
        </p:blipFill>
        <p:spPr>
          <a:xfrm>
            <a:off x="4821636" y="2352596"/>
            <a:ext cx="360139" cy="385846"/>
          </a:xfrm>
          <a:prstGeom prst="rect">
            <a:avLst/>
          </a:prstGeom>
        </p:spPr>
      </p:pic>
      <p:pic>
        <p:nvPicPr>
          <p:cNvPr id="16" name="Picture 15" descr="Logo&#10;&#10;Description automatically generated">
            <a:extLst>
              <a:ext uri="{FF2B5EF4-FFF2-40B4-BE49-F238E27FC236}">
                <a16:creationId xmlns:a16="http://schemas.microsoft.com/office/drawing/2014/main" id="{EA2CE368-D412-4684-B26E-637906AB46E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254270" y="767672"/>
            <a:ext cx="681300" cy="190763"/>
          </a:xfrm>
          <a:prstGeom prst="rect">
            <a:avLst/>
          </a:prstGeom>
        </p:spPr>
      </p:pic>
      <p:pic>
        <p:nvPicPr>
          <p:cNvPr id="17" name="Picture 16" descr="Logo&#10;&#10;Description automatically generated">
            <a:extLst>
              <a:ext uri="{FF2B5EF4-FFF2-40B4-BE49-F238E27FC236}">
                <a16:creationId xmlns:a16="http://schemas.microsoft.com/office/drawing/2014/main" id="{FD00896D-1774-4140-AFC6-0CDF3FC8769B}"/>
              </a:ext>
            </a:extLst>
          </p:cNvPr>
          <p:cNvPicPr>
            <a:picLocks noChangeAspect="1"/>
          </p:cNvPicPr>
          <p:nvPr/>
        </p:nvPicPr>
        <p:blipFill rotWithShape="1">
          <a:blip r:embed="rId7">
            <a:clrChange>
              <a:clrFrom>
                <a:srgbClr val="FFFFFF"/>
              </a:clrFrom>
              <a:clrTo>
                <a:srgbClr val="FFFFFF">
                  <a:alpha val="0"/>
                </a:srgbClr>
              </a:clrTo>
            </a:clrChange>
          </a:blip>
          <a:srcRect l="28012" t="14676" r="26372" b="16902"/>
          <a:stretch/>
        </p:blipFill>
        <p:spPr>
          <a:xfrm>
            <a:off x="11002455" y="2422840"/>
            <a:ext cx="360139" cy="385846"/>
          </a:xfrm>
          <a:prstGeom prst="rect">
            <a:avLst/>
          </a:prstGeom>
        </p:spPr>
      </p:pic>
      <p:pic>
        <p:nvPicPr>
          <p:cNvPr id="18" name="Picture 17" descr="Logo&#10;&#10;Description automatically generated">
            <a:extLst>
              <a:ext uri="{FF2B5EF4-FFF2-40B4-BE49-F238E27FC236}">
                <a16:creationId xmlns:a16="http://schemas.microsoft.com/office/drawing/2014/main" id="{9C1C8E88-99C4-48BC-B70F-050E03580F6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572970" y="4143090"/>
            <a:ext cx="681300" cy="190763"/>
          </a:xfrm>
          <a:prstGeom prst="rect">
            <a:avLst/>
          </a:prstGeom>
        </p:spPr>
      </p:pic>
      <p:pic>
        <p:nvPicPr>
          <p:cNvPr id="19" name="Picture 18" descr="Logo&#10;&#10;Description automatically generated">
            <a:extLst>
              <a:ext uri="{FF2B5EF4-FFF2-40B4-BE49-F238E27FC236}">
                <a16:creationId xmlns:a16="http://schemas.microsoft.com/office/drawing/2014/main" id="{68F0FD1F-206F-4B1C-922E-DDB9A93B5188}"/>
              </a:ext>
            </a:extLst>
          </p:cNvPr>
          <p:cNvPicPr>
            <a:picLocks noChangeAspect="1"/>
          </p:cNvPicPr>
          <p:nvPr/>
        </p:nvPicPr>
        <p:blipFill rotWithShape="1">
          <a:blip r:embed="rId7">
            <a:clrChange>
              <a:clrFrom>
                <a:srgbClr val="FFFFFF"/>
              </a:clrFrom>
              <a:clrTo>
                <a:srgbClr val="FFFFFF">
                  <a:alpha val="0"/>
                </a:srgbClr>
              </a:clrTo>
            </a:clrChange>
          </a:blip>
          <a:srcRect l="28012" t="14676" r="26372" b="16902"/>
          <a:stretch/>
        </p:blipFill>
        <p:spPr>
          <a:xfrm>
            <a:off x="10935570" y="5563144"/>
            <a:ext cx="360139" cy="385846"/>
          </a:xfrm>
          <a:prstGeom prst="rect">
            <a:avLst/>
          </a:prstGeom>
        </p:spPr>
      </p:pic>
      <p:pic>
        <p:nvPicPr>
          <p:cNvPr id="20" name="Picture 19" descr="Logo&#10;&#10;Description automatically generated">
            <a:extLst>
              <a:ext uri="{FF2B5EF4-FFF2-40B4-BE49-F238E27FC236}">
                <a16:creationId xmlns:a16="http://schemas.microsoft.com/office/drawing/2014/main" id="{289C92DE-4802-4ADB-B5C1-3C427B584B6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363736" y="4451611"/>
            <a:ext cx="681300" cy="190763"/>
          </a:xfrm>
          <a:prstGeom prst="rect">
            <a:avLst/>
          </a:prstGeom>
        </p:spPr>
      </p:pic>
      <p:pic>
        <p:nvPicPr>
          <p:cNvPr id="21" name="Picture 20" descr="Logo&#10;&#10;Description automatically generated">
            <a:extLst>
              <a:ext uri="{FF2B5EF4-FFF2-40B4-BE49-F238E27FC236}">
                <a16:creationId xmlns:a16="http://schemas.microsoft.com/office/drawing/2014/main" id="{F40F6C21-4952-46CD-BD88-B511683E323F}"/>
              </a:ext>
            </a:extLst>
          </p:cNvPr>
          <p:cNvPicPr>
            <a:picLocks noChangeAspect="1"/>
          </p:cNvPicPr>
          <p:nvPr/>
        </p:nvPicPr>
        <p:blipFill rotWithShape="1">
          <a:blip r:embed="rId7">
            <a:clrChange>
              <a:clrFrom>
                <a:srgbClr val="FFFFFF"/>
              </a:clrFrom>
              <a:clrTo>
                <a:srgbClr val="FFFFFF">
                  <a:alpha val="0"/>
                </a:srgbClr>
              </a:clrTo>
            </a:clrChange>
          </a:blip>
          <a:srcRect l="28012" t="14676" r="26372" b="16902"/>
          <a:stretch/>
        </p:blipFill>
        <p:spPr>
          <a:xfrm>
            <a:off x="4968263" y="5557264"/>
            <a:ext cx="360139" cy="385846"/>
          </a:xfrm>
          <a:prstGeom prst="rect">
            <a:avLst/>
          </a:prstGeom>
        </p:spPr>
      </p:pic>
      <p:sp>
        <p:nvSpPr>
          <p:cNvPr id="22" name="Rectangle 21">
            <a:extLst>
              <a:ext uri="{FF2B5EF4-FFF2-40B4-BE49-F238E27FC236}">
                <a16:creationId xmlns:a16="http://schemas.microsoft.com/office/drawing/2014/main" id="{25FD44BC-B97F-45A9-9D2F-315D51BDFED0}"/>
              </a:ext>
            </a:extLst>
          </p:cNvPr>
          <p:cNvSpPr/>
          <p:nvPr/>
        </p:nvSpPr>
        <p:spPr>
          <a:xfrm>
            <a:off x="3146383" y="3219530"/>
            <a:ext cx="5880200"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and 2020 Regression Review | Logistics</a:t>
            </a:r>
          </a:p>
        </p:txBody>
      </p:sp>
    </p:spTree>
    <p:extLst>
      <p:ext uri="{BB962C8B-B14F-4D97-AF65-F5344CB8AC3E}">
        <p14:creationId xmlns:p14="http://schemas.microsoft.com/office/powerpoint/2010/main" val="837840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 scatter chart&#10;&#10;Description automatically generated">
            <a:extLst>
              <a:ext uri="{FF2B5EF4-FFF2-40B4-BE49-F238E27FC236}">
                <a16:creationId xmlns:a16="http://schemas.microsoft.com/office/drawing/2014/main" id="{26FAA5DD-7C3A-4295-B261-8BFE5C86CE9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54825" y="17145"/>
            <a:ext cx="6766560" cy="3383280"/>
          </a:xfrm>
          <a:prstGeom prst="rect">
            <a:avLst/>
          </a:prstGeom>
        </p:spPr>
      </p:pic>
      <p:pic>
        <p:nvPicPr>
          <p:cNvPr id="3" name="Picture 2" descr="Chart, line chart&#10;&#10;Description automatically generated">
            <a:extLst>
              <a:ext uri="{FF2B5EF4-FFF2-40B4-BE49-F238E27FC236}">
                <a16:creationId xmlns:a16="http://schemas.microsoft.com/office/drawing/2014/main" id="{D116CC0F-5F34-4BC4-A1F1-E742A6BE81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755425" y="17145"/>
            <a:ext cx="6766560" cy="3383280"/>
          </a:xfrm>
          <a:prstGeom prst="rect">
            <a:avLst/>
          </a:prstGeom>
        </p:spPr>
      </p:pic>
      <p:pic>
        <p:nvPicPr>
          <p:cNvPr id="10" name="Picture 9" descr="Chart, line chart&#10;&#10;Description automatically generated">
            <a:extLst>
              <a:ext uri="{FF2B5EF4-FFF2-40B4-BE49-F238E27FC236}">
                <a16:creationId xmlns:a16="http://schemas.microsoft.com/office/drawing/2014/main" id="{98000D97-E14B-48AC-A634-4CDD0ABF911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4825" y="3474720"/>
            <a:ext cx="6766560" cy="3383280"/>
          </a:xfrm>
          <a:prstGeom prst="rect">
            <a:avLst/>
          </a:prstGeom>
        </p:spPr>
      </p:pic>
      <p:pic>
        <p:nvPicPr>
          <p:cNvPr id="24" name="Picture 23" descr="Chart, line chart&#10;&#10;Description automatically generated">
            <a:extLst>
              <a:ext uri="{FF2B5EF4-FFF2-40B4-BE49-F238E27FC236}">
                <a16:creationId xmlns:a16="http://schemas.microsoft.com/office/drawing/2014/main" id="{451CDE29-824D-4E8A-A517-88F77864B45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5425" y="3474720"/>
            <a:ext cx="6766560" cy="3383280"/>
          </a:xfrm>
          <a:prstGeom prst="rect">
            <a:avLst/>
          </a:prstGeom>
        </p:spPr>
      </p:pic>
      <p:cxnSp>
        <p:nvCxnSpPr>
          <p:cNvPr id="12" name="Straight Connector 11">
            <a:extLst>
              <a:ext uri="{FF2B5EF4-FFF2-40B4-BE49-F238E27FC236}">
                <a16:creationId xmlns:a16="http://schemas.microsoft.com/office/drawing/2014/main" id="{AF7D694B-E144-486B-B496-B1328A29F7DE}"/>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94A991-670E-4DEA-8061-C4D85AC7FBB3}"/>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5FD44BC-B97F-45A9-9D2F-315D51BDFED0}"/>
              </a:ext>
            </a:extLst>
          </p:cNvPr>
          <p:cNvSpPr/>
          <p:nvPr/>
        </p:nvSpPr>
        <p:spPr>
          <a:xfrm>
            <a:off x="3281386" y="3219530"/>
            <a:ext cx="5610190"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and 2020 Regression Review | Retail</a:t>
            </a:r>
          </a:p>
        </p:txBody>
      </p:sp>
      <p:pic>
        <p:nvPicPr>
          <p:cNvPr id="25" name="Picture 24" descr="Logo&#10;&#10;Description automatically generated">
            <a:extLst>
              <a:ext uri="{FF2B5EF4-FFF2-40B4-BE49-F238E27FC236}">
                <a16:creationId xmlns:a16="http://schemas.microsoft.com/office/drawing/2014/main" id="{67516FA1-F7F9-43EE-AB83-09490F552D05}"/>
              </a:ext>
            </a:extLst>
          </p:cNvPr>
          <p:cNvPicPr>
            <a:picLocks noChangeAspect="1"/>
          </p:cNvPicPr>
          <p:nvPr/>
        </p:nvPicPr>
        <p:blipFill>
          <a:blip r:embed="rId6"/>
          <a:stretch>
            <a:fillRect/>
          </a:stretch>
        </p:blipFill>
        <p:spPr>
          <a:xfrm>
            <a:off x="4699005" y="1543802"/>
            <a:ext cx="876561" cy="237815"/>
          </a:xfrm>
          <a:prstGeom prst="rect">
            <a:avLst/>
          </a:prstGeom>
        </p:spPr>
      </p:pic>
      <p:pic>
        <p:nvPicPr>
          <p:cNvPr id="26" name="Picture 25" descr="Logo&#10;&#10;Description automatically generated">
            <a:extLst>
              <a:ext uri="{FF2B5EF4-FFF2-40B4-BE49-F238E27FC236}">
                <a16:creationId xmlns:a16="http://schemas.microsoft.com/office/drawing/2014/main" id="{F7DBF12C-7B02-46C5-ADB4-CA4EAAFEA5F2}"/>
              </a:ext>
            </a:extLst>
          </p:cNvPr>
          <p:cNvPicPr>
            <a:picLocks noChangeAspect="1"/>
          </p:cNvPicPr>
          <p:nvPr/>
        </p:nvPicPr>
        <p:blipFill>
          <a:blip r:embed="rId7"/>
          <a:stretch>
            <a:fillRect/>
          </a:stretch>
        </p:blipFill>
        <p:spPr>
          <a:xfrm>
            <a:off x="4286909" y="581700"/>
            <a:ext cx="831653" cy="176645"/>
          </a:xfrm>
          <a:prstGeom prst="rect">
            <a:avLst/>
          </a:prstGeom>
        </p:spPr>
      </p:pic>
      <p:pic>
        <p:nvPicPr>
          <p:cNvPr id="27" name="Picture 26" descr="Logo&#10;&#10;Description automatically generated">
            <a:extLst>
              <a:ext uri="{FF2B5EF4-FFF2-40B4-BE49-F238E27FC236}">
                <a16:creationId xmlns:a16="http://schemas.microsoft.com/office/drawing/2014/main" id="{023B66F5-7BAD-416C-8CD7-DBA8E505CBEB}"/>
              </a:ext>
            </a:extLst>
          </p:cNvPr>
          <p:cNvPicPr>
            <a:picLocks noChangeAspect="1"/>
          </p:cNvPicPr>
          <p:nvPr/>
        </p:nvPicPr>
        <p:blipFill>
          <a:blip r:embed="rId6"/>
          <a:stretch>
            <a:fillRect/>
          </a:stretch>
        </p:blipFill>
        <p:spPr>
          <a:xfrm>
            <a:off x="9756565" y="581700"/>
            <a:ext cx="876561" cy="237815"/>
          </a:xfrm>
          <a:prstGeom prst="rect">
            <a:avLst/>
          </a:prstGeom>
        </p:spPr>
      </p:pic>
      <p:pic>
        <p:nvPicPr>
          <p:cNvPr id="28" name="Picture 27" descr="Logo&#10;&#10;Description automatically generated">
            <a:extLst>
              <a:ext uri="{FF2B5EF4-FFF2-40B4-BE49-F238E27FC236}">
                <a16:creationId xmlns:a16="http://schemas.microsoft.com/office/drawing/2014/main" id="{D724FB66-4AE6-4ABB-986D-32671E1DE0CF}"/>
              </a:ext>
            </a:extLst>
          </p:cNvPr>
          <p:cNvPicPr>
            <a:picLocks noChangeAspect="1"/>
          </p:cNvPicPr>
          <p:nvPr/>
        </p:nvPicPr>
        <p:blipFill>
          <a:blip r:embed="rId7"/>
          <a:stretch>
            <a:fillRect/>
          </a:stretch>
        </p:blipFill>
        <p:spPr>
          <a:xfrm>
            <a:off x="10217300" y="1559152"/>
            <a:ext cx="831653" cy="176645"/>
          </a:xfrm>
          <a:prstGeom prst="rect">
            <a:avLst/>
          </a:prstGeom>
        </p:spPr>
      </p:pic>
      <p:pic>
        <p:nvPicPr>
          <p:cNvPr id="29" name="Picture 28" descr="Logo&#10;&#10;Description automatically generated">
            <a:extLst>
              <a:ext uri="{FF2B5EF4-FFF2-40B4-BE49-F238E27FC236}">
                <a16:creationId xmlns:a16="http://schemas.microsoft.com/office/drawing/2014/main" id="{894DDC08-FBE0-4DDD-B54F-DD146EAC0C25}"/>
              </a:ext>
            </a:extLst>
          </p:cNvPr>
          <p:cNvPicPr>
            <a:picLocks noChangeAspect="1"/>
          </p:cNvPicPr>
          <p:nvPr/>
        </p:nvPicPr>
        <p:blipFill>
          <a:blip r:embed="rId6"/>
          <a:stretch>
            <a:fillRect/>
          </a:stretch>
        </p:blipFill>
        <p:spPr>
          <a:xfrm>
            <a:off x="10422390" y="5139256"/>
            <a:ext cx="876561" cy="237815"/>
          </a:xfrm>
          <a:prstGeom prst="rect">
            <a:avLst/>
          </a:prstGeom>
        </p:spPr>
      </p:pic>
      <p:pic>
        <p:nvPicPr>
          <p:cNvPr id="30" name="Picture 29" descr="Logo&#10;&#10;Description automatically generated">
            <a:extLst>
              <a:ext uri="{FF2B5EF4-FFF2-40B4-BE49-F238E27FC236}">
                <a16:creationId xmlns:a16="http://schemas.microsoft.com/office/drawing/2014/main" id="{043334BD-53A1-4819-BF19-BAF072F9DAFC}"/>
              </a:ext>
            </a:extLst>
          </p:cNvPr>
          <p:cNvPicPr>
            <a:picLocks noChangeAspect="1"/>
          </p:cNvPicPr>
          <p:nvPr/>
        </p:nvPicPr>
        <p:blipFill>
          <a:blip r:embed="rId7"/>
          <a:stretch>
            <a:fillRect/>
          </a:stretch>
        </p:blipFill>
        <p:spPr>
          <a:xfrm>
            <a:off x="9876257" y="4113831"/>
            <a:ext cx="831653" cy="176645"/>
          </a:xfrm>
          <a:prstGeom prst="rect">
            <a:avLst/>
          </a:prstGeom>
        </p:spPr>
      </p:pic>
      <p:pic>
        <p:nvPicPr>
          <p:cNvPr id="31" name="Picture 30" descr="Logo&#10;&#10;Description automatically generated">
            <a:extLst>
              <a:ext uri="{FF2B5EF4-FFF2-40B4-BE49-F238E27FC236}">
                <a16:creationId xmlns:a16="http://schemas.microsoft.com/office/drawing/2014/main" id="{D3D52CD5-DBF8-43AC-A9D1-CA782DA45247}"/>
              </a:ext>
            </a:extLst>
          </p:cNvPr>
          <p:cNvPicPr>
            <a:picLocks noChangeAspect="1"/>
          </p:cNvPicPr>
          <p:nvPr/>
        </p:nvPicPr>
        <p:blipFill>
          <a:blip r:embed="rId6"/>
          <a:stretch>
            <a:fillRect/>
          </a:stretch>
        </p:blipFill>
        <p:spPr>
          <a:xfrm>
            <a:off x="4771322" y="4464982"/>
            <a:ext cx="876561" cy="237815"/>
          </a:xfrm>
          <a:prstGeom prst="rect">
            <a:avLst/>
          </a:prstGeom>
        </p:spPr>
      </p:pic>
      <p:pic>
        <p:nvPicPr>
          <p:cNvPr id="32" name="Picture 31" descr="Logo&#10;&#10;Description automatically generated">
            <a:extLst>
              <a:ext uri="{FF2B5EF4-FFF2-40B4-BE49-F238E27FC236}">
                <a16:creationId xmlns:a16="http://schemas.microsoft.com/office/drawing/2014/main" id="{D2B60D56-FDD8-4635-89C1-D27953159E59}"/>
              </a:ext>
            </a:extLst>
          </p:cNvPr>
          <p:cNvPicPr>
            <a:picLocks noChangeAspect="1"/>
          </p:cNvPicPr>
          <p:nvPr/>
        </p:nvPicPr>
        <p:blipFill>
          <a:blip r:embed="rId7"/>
          <a:stretch>
            <a:fillRect/>
          </a:stretch>
        </p:blipFill>
        <p:spPr>
          <a:xfrm>
            <a:off x="4454175" y="5773287"/>
            <a:ext cx="831653" cy="176645"/>
          </a:xfrm>
          <a:prstGeom prst="rect">
            <a:avLst/>
          </a:prstGeom>
        </p:spPr>
      </p:pic>
    </p:spTree>
    <p:extLst>
      <p:ext uri="{BB962C8B-B14F-4D97-AF65-F5344CB8AC3E}">
        <p14:creationId xmlns:p14="http://schemas.microsoft.com/office/powerpoint/2010/main" val="2819250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4B750970-6F7A-45FC-BB92-0573D88E811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55425" y="17145"/>
            <a:ext cx="6766560" cy="3383280"/>
          </a:xfrm>
          <a:prstGeom prst="rect">
            <a:avLst/>
          </a:prstGeom>
        </p:spPr>
      </p:pic>
      <p:pic>
        <p:nvPicPr>
          <p:cNvPr id="6" name="Picture 5" descr="Chart, line chart&#10;&#10;Description automatically generated">
            <a:extLst>
              <a:ext uri="{FF2B5EF4-FFF2-40B4-BE49-F238E27FC236}">
                <a16:creationId xmlns:a16="http://schemas.microsoft.com/office/drawing/2014/main" id="{FBF8F861-C705-4F70-8AF7-ABC51D0B9ED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4825" y="17145"/>
            <a:ext cx="6766560" cy="3383280"/>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DEC4BC73-C809-4783-98B2-C4618D233B2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4825" y="3474720"/>
            <a:ext cx="6766560" cy="3383280"/>
          </a:xfrm>
          <a:prstGeom prst="rect">
            <a:avLst/>
          </a:prstGeom>
        </p:spPr>
      </p:pic>
      <p:pic>
        <p:nvPicPr>
          <p:cNvPr id="24" name="Picture 23" descr="Chart, line chart&#10;&#10;Description automatically generated">
            <a:extLst>
              <a:ext uri="{FF2B5EF4-FFF2-40B4-BE49-F238E27FC236}">
                <a16:creationId xmlns:a16="http://schemas.microsoft.com/office/drawing/2014/main" id="{FB3B99AF-45C3-4B98-A5E0-5FDDDD0AF0B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5425" y="3474720"/>
            <a:ext cx="6766560" cy="3383280"/>
          </a:xfrm>
          <a:prstGeom prst="rect">
            <a:avLst/>
          </a:prstGeom>
        </p:spPr>
      </p:pic>
      <p:cxnSp>
        <p:nvCxnSpPr>
          <p:cNvPr id="12" name="Straight Connector 11">
            <a:extLst>
              <a:ext uri="{FF2B5EF4-FFF2-40B4-BE49-F238E27FC236}">
                <a16:creationId xmlns:a16="http://schemas.microsoft.com/office/drawing/2014/main" id="{AF7D694B-E144-486B-B496-B1328A29F7DE}"/>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94A991-670E-4DEA-8061-C4D85AC7FBB3}"/>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5FD44BC-B97F-45A9-9D2F-315D51BDFED0}"/>
              </a:ext>
            </a:extLst>
          </p:cNvPr>
          <p:cNvSpPr/>
          <p:nvPr/>
        </p:nvSpPr>
        <p:spPr>
          <a:xfrm>
            <a:off x="2952742" y="3219530"/>
            <a:ext cx="6267485"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and 2020 Regression Review | Social Media</a:t>
            </a:r>
          </a:p>
        </p:txBody>
      </p:sp>
      <p:pic>
        <p:nvPicPr>
          <p:cNvPr id="25" name="Picture 24" descr="Text&#10;&#10;Description automatically generated with low confidence">
            <a:extLst>
              <a:ext uri="{FF2B5EF4-FFF2-40B4-BE49-F238E27FC236}">
                <a16:creationId xmlns:a16="http://schemas.microsoft.com/office/drawing/2014/main" id="{CB8495BC-D334-44BB-BDC3-5F1DE48E5CD7}"/>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Lst>
          </a:blip>
          <a:srcRect l="5321" t="9218" r="5815" b="14134"/>
          <a:stretch/>
        </p:blipFill>
        <p:spPr>
          <a:xfrm>
            <a:off x="3776732" y="4192949"/>
            <a:ext cx="926003" cy="268995"/>
          </a:xfrm>
          <a:prstGeom prst="rect">
            <a:avLst/>
          </a:prstGeom>
        </p:spPr>
      </p:pic>
      <p:pic>
        <p:nvPicPr>
          <p:cNvPr id="26" name="Picture 25" descr="Logo&#10;&#10;Description automatically generated">
            <a:extLst>
              <a:ext uri="{FF2B5EF4-FFF2-40B4-BE49-F238E27FC236}">
                <a16:creationId xmlns:a16="http://schemas.microsoft.com/office/drawing/2014/main" id="{99DE73C3-0C8A-4C7F-B104-67216C540CF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292321" y="5979029"/>
            <a:ext cx="820828" cy="150959"/>
          </a:xfrm>
          <a:prstGeom prst="rect">
            <a:avLst/>
          </a:prstGeom>
        </p:spPr>
      </p:pic>
      <p:pic>
        <p:nvPicPr>
          <p:cNvPr id="27" name="Picture 26" descr="Text&#10;&#10;Description automatically generated with low confidence">
            <a:extLst>
              <a:ext uri="{FF2B5EF4-FFF2-40B4-BE49-F238E27FC236}">
                <a16:creationId xmlns:a16="http://schemas.microsoft.com/office/drawing/2014/main" id="{FCBF4ED1-FDC9-408B-9913-3DE524B3A167}"/>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Lst>
          </a:blip>
          <a:srcRect l="5321" t="9218" r="5815" b="14134"/>
          <a:stretch/>
        </p:blipFill>
        <p:spPr>
          <a:xfrm>
            <a:off x="3353413" y="796910"/>
            <a:ext cx="926003" cy="268995"/>
          </a:xfrm>
          <a:prstGeom prst="rect">
            <a:avLst/>
          </a:prstGeom>
        </p:spPr>
      </p:pic>
      <p:pic>
        <p:nvPicPr>
          <p:cNvPr id="28" name="Picture 27" descr="Logo&#10;&#10;Description automatically generated">
            <a:extLst>
              <a:ext uri="{FF2B5EF4-FFF2-40B4-BE49-F238E27FC236}">
                <a16:creationId xmlns:a16="http://schemas.microsoft.com/office/drawing/2014/main" id="{311C5E6C-E4A6-4239-A0CB-607A06280577}"/>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952688" y="2489739"/>
            <a:ext cx="820828" cy="150959"/>
          </a:xfrm>
          <a:prstGeom prst="rect">
            <a:avLst/>
          </a:prstGeom>
        </p:spPr>
      </p:pic>
      <p:pic>
        <p:nvPicPr>
          <p:cNvPr id="29" name="Picture 28" descr="Text&#10;&#10;Description automatically generated with low confidence">
            <a:extLst>
              <a:ext uri="{FF2B5EF4-FFF2-40B4-BE49-F238E27FC236}">
                <a16:creationId xmlns:a16="http://schemas.microsoft.com/office/drawing/2014/main" id="{0606394A-97EE-45BF-8F01-1DBD4167F1C8}"/>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Lst>
          </a:blip>
          <a:srcRect l="5321" t="9218" r="5815" b="14134"/>
          <a:stretch/>
        </p:blipFill>
        <p:spPr>
          <a:xfrm>
            <a:off x="9193970" y="1065905"/>
            <a:ext cx="926003" cy="268995"/>
          </a:xfrm>
          <a:prstGeom prst="rect">
            <a:avLst/>
          </a:prstGeom>
        </p:spPr>
      </p:pic>
      <p:pic>
        <p:nvPicPr>
          <p:cNvPr id="30" name="Picture 29" descr="Logo&#10;&#10;Description automatically generated">
            <a:extLst>
              <a:ext uri="{FF2B5EF4-FFF2-40B4-BE49-F238E27FC236}">
                <a16:creationId xmlns:a16="http://schemas.microsoft.com/office/drawing/2014/main" id="{2931DC18-D455-48D5-888B-965C665666E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0473352" y="2414259"/>
            <a:ext cx="820828" cy="150959"/>
          </a:xfrm>
          <a:prstGeom prst="rect">
            <a:avLst/>
          </a:prstGeom>
        </p:spPr>
      </p:pic>
      <p:pic>
        <p:nvPicPr>
          <p:cNvPr id="31" name="Picture 30" descr="Text&#10;&#10;Description automatically generated with low confidence">
            <a:extLst>
              <a:ext uri="{FF2B5EF4-FFF2-40B4-BE49-F238E27FC236}">
                <a16:creationId xmlns:a16="http://schemas.microsoft.com/office/drawing/2014/main" id="{7CAF6001-49BD-4076-9EE8-E3AD51C7B865}"/>
              </a:ext>
            </a:extLst>
          </p:cNvPr>
          <p:cNvPicPr>
            <a:picLocks noChangeAspect="1"/>
          </p:cNvPicPr>
          <p:nvPr/>
        </p:nvPicPr>
        <p:blipFill rotWithShape="1">
          <a:blip r:embed="rId6">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contrast="-40000"/>
                    </a14:imgEffect>
                  </a14:imgLayer>
                </a14:imgProps>
              </a:ext>
            </a:extLst>
          </a:blip>
          <a:srcRect l="5321" t="9218" r="5815" b="14134"/>
          <a:stretch/>
        </p:blipFill>
        <p:spPr>
          <a:xfrm>
            <a:off x="9369085" y="4479956"/>
            <a:ext cx="926003" cy="268995"/>
          </a:xfrm>
          <a:prstGeom prst="rect">
            <a:avLst/>
          </a:prstGeom>
        </p:spPr>
      </p:pic>
      <p:pic>
        <p:nvPicPr>
          <p:cNvPr id="32" name="Picture 31" descr="Logo&#10;&#10;Description automatically generated">
            <a:extLst>
              <a:ext uri="{FF2B5EF4-FFF2-40B4-BE49-F238E27FC236}">
                <a16:creationId xmlns:a16="http://schemas.microsoft.com/office/drawing/2014/main" id="{E38569C3-F3B9-4673-83F5-9A41FD1200B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0648467" y="5828310"/>
            <a:ext cx="820828" cy="150959"/>
          </a:xfrm>
          <a:prstGeom prst="rect">
            <a:avLst/>
          </a:prstGeom>
        </p:spPr>
      </p:pic>
    </p:spTree>
    <p:extLst>
      <p:ext uri="{BB962C8B-B14F-4D97-AF65-F5344CB8AC3E}">
        <p14:creationId xmlns:p14="http://schemas.microsoft.com/office/powerpoint/2010/main" val="3651859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02C40FA7-6EC7-41A2-B7FF-B11A1FD51CD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55425" y="17145"/>
            <a:ext cx="6766560" cy="3383280"/>
          </a:xfrm>
          <a:prstGeom prst="rect">
            <a:avLst/>
          </a:prstGeom>
        </p:spPr>
      </p:pic>
      <p:pic>
        <p:nvPicPr>
          <p:cNvPr id="7" name="Picture 6" descr="Chart, line chart&#10;&#10;Description automatically generated">
            <a:extLst>
              <a:ext uri="{FF2B5EF4-FFF2-40B4-BE49-F238E27FC236}">
                <a16:creationId xmlns:a16="http://schemas.microsoft.com/office/drawing/2014/main" id="{DCB77EFA-CF8D-49F6-AB29-223A86227D1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4825" y="17145"/>
            <a:ext cx="6766560" cy="3383280"/>
          </a:xfrm>
          <a:prstGeom prst="rect">
            <a:avLst/>
          </a:prstGeom>
        </p:spPr>
      </p:pic>
      <p:pic>
        <p:nvPicPr>
          <p:cNvPr id="9" name="Picture 8" descr="A picture containing application&#10;&#10;Description automatically generated">
            <a:extLst>
              <a:ext uri="{FF2B5EF4-FFF2-40B4-BE49-F238E27FC236}">
                <a16:creationId xmlns:a16="http://schemas.microsoft.com/office/drawing/2014/main" id="{4A1FB3F9-B1D9-4EBF-A7A7-4C63C5B439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4825" y="3474720"/>
            <a:ext cx="6766560" cy="3383280"/>
          </a:xfrm>
          <a:prstGeom prst="rect">
            <a:avLst/>
          </a:prstGeom>
        </p:spPr>
      </p:pic>
      <p:pic>
        <p:nvPicPr>
          <p:cNvPr id="14" name="Picture 13" descr="Chart, line chart&#10;&#10;Description automatically generated">
            <a:extLst>
              <a:ext uri="{FF2B5EF4-FFF2-40B4-BE49-F238E27FC236}">
                <a16:creationId xmlns:a16="http://schemas.microsoft.com/office/drawing/2014/main" id="{8DAB50D8-7FFF-4BD2-9EBA-4FE61DA7D01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5425" y="3474720"/>
            <a:ext cx="6766560" cy="3383280"/>
          </a:xfrm>
          <a:prstGeom prst="rect">
            <a:avLst/>
          </a:prstGeom>
        </p:spPr>
      </p:pic>
      <p:cxnSp>
        <p:nvCxnSpPr>
          <p:cNvPr id="12" name="Straight Connector 11">
            <a:extLst>
              <a:ext uri="{FF2B5EF4-FFF2-40B4-BE49-F238E27FC236}">
                <a16:creationId xmlns:a16="http://schemas.microsoft.com/office/drawing/2014/main" id="{AF7D694B-E144-486B-B496-B1328A29F7DE}"/>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94A991-670E-4DEA-8061-C4D85AC7FBB3}"/>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5FD44BC-B97F-45A9-9D2F-315D51BDFED0}"/>
              </a:ext>
            </a:extLst>
          </p:cNvPr>
          <p:cNvSpPr/>
          <p:nvPr/>
        </p:nvSpPr>
        <p:spPr>
          <a:xfrm>
            <a:off x="2910489" y="3219530"/>
            <a:ext cx="6351995"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and 2020 Regression Review | Auto Industry</a:t>
            </a:r>
          </a:p>
        </p:txBody>
      </p:sp>
      <p:pic>
        <p:nvPicPr>
          <p:cNvPr id="33" name="Picture 32">
            <a:extLst>
              <a:ext uri="{FF2B5EF4-FFF2-40B4-BE49-F238E27FC236}">
                <a16:creationId xmlns:a16="http://schemas.microsoft.com/office/drawing/2014/main" id="{93ABF905-0AF9-4230-A0FD-E5F7B20221D4}"/>
              </a:ext>
            </a:extLst>
          </p:cNvPr>
          <p:cNvPicPr>
            <a:picLocks noChangeAspect="1"/>
          </p:cNvPicPr>
          <p:nvPr/>
        </p:nvPicPr>
        <p:blipFill rotWithShape="1">
          <a:blip r:embed="rId6">
            <a:clrChange>
              <a:clrFrom>
                <a:srgbClr val="FFFFFF"/>
              </a:clrFrom>
              <a:clrTo>
                <a:srgbClr val="FFFFFF">
                  <a:alpha val="0"/>
                </a:srgbClr>
              </a:clrTo>
            </a:clrChange>
          </a:blip>
          <a:srcRect l="71606"/>
          <a:stretch/>
        </p:blipFill>
        <p:spPr>
          <a:xfrm>
            <a:off x="10435698" y="5435748"/>
            <a:ext cx="490701" cy="427552"/>
          </a:xfrm>
          <a:prstGeom prst="rect">
            <a:avLst/>
          </a:prstGeom>
        </p:spPr>
      </p:pic>
      <p:pic>
        <p:nvPicPr>
          <p:cNvPr id="34" name="Picture 33" descr="A picture containing logo&#10;&#10;Description automatically generated">
            <a:extLst>
              <a:ext uri="{FF2B5EF4-FFF2-40B4-BE49-F238E27FC236}">
                <a16:creationId xmlns:a16="http://schemas.microsoft.com/office/drawing/2014/main" id="{C7061694-A396-4D39-B88E-5128DCBBF778}"/>
              </a:ext>
            </a:extLst>
          </p:cNvPr>
          <p:cNvPicPr>
            <a:picLocks noChangeAspect="1"/>
          </p:cNvPicPr>
          <p:nvPr/>
        </p:nvPicPr>
        <p:blipFill>
          <a:blip r:embed="rId7"/>
          <a:stretch>
            <a:fillRect/>
          </a:stretch>
        </p:blipFill>
        <p:spPr>
          <a:xfrm>
            <a:off x="8731629" y="3978654"/>
            <a:ext cx="407076" cy="333669"/>
          </a:xfrm>
          <a:prstGeom prst="rect">
            <a:avLst/>
          </a:prstGeom>
        </p:spPr>
      </p:pic>
      <p:pic>
        <p:nvPicPr>
          <p:cNvPr id="35" name="Picture 34">
            <a:extLst>
              <a:ext uri="{FF2B5EF4-FFF2-40B4-BE49-F238E27FC236}">
                <a16:creationId xmlns:a16="http://schemas.microsoft.com/office/drawing/2014/main" id="{1E811884-B453-4409-8B53-118122199B16}"/>
              </a:ext>
            </a:extLst>
          </p:cNvPr>
          <p:cNvPicPr>
            <a:picLocks noChangeAspect="1"/>
          </p:cNvPicPr>
          <p:nvPr/>
        </p:nvPicPr>
        <p:blipFill rotWithShape="1">
          <a:blip r:embed="rId6">
            <a:clrChange>
              <a:clrFrom>
                <a:srgbClr val="FFFFFF"/>
              </a:clrFrom>
              <a:clrTo>
                <a:srgbClr val="FFFFFF">
                  <a:alpha val="0"/>
                </a:srgbClr>
              </a:clrTo>
            </a:clrChange>
          </a:blip>
          <a:srcRect l="71606"/>
          <a:stretch/>
        </p:blipFill>
        <p:spPr>
          <a:xfrm>
            <a:off x="10391756" y="2220524"/>
            <a:ext cx="490701" cy="427552"/>
          </a:xfrm>
          <a:prstGeom prst="rect">
            <a:avLst/>
          </a:prstGeom>
        </p:spPr>
      </p:pic>
      <p:pic>
        <p:nvPicPr>
          <p:cNvPr id="36" name="Picture 35" descr="A picture containing logo&#10;&#10;Description automatically generated">
            <a:extLst>
              <a:ext uri="{FF2B5EF4-FFF2-40B4-BE49-F238E27FC236}">
                <a16:creationId xmlns:a16="http://schemas.microsoft.com/office/drawing/2014/main" id="{9246FA1C-2744-4CF2-A0AD-656F4AE96AA1}"/>
              </a:ext>
            </a:extLst>
          </p:cNvPr>
          <p:cNvPicPr>
            <a:picLocks noChangeAspect="1"/>
          </p:cNvPicPr>
          <p:nvPr/>
        </p:nvPicPr>
        <p:blipFill>
          <a:blip r:embed="rId7"/>
          <a:stretch>
            <a:fillRect/>
          </a:stretch>
        </p:blipFill>
        <p:spPr>
          <a:xfrm>
            <a:off x="8486278" y="511256"/>
            <a:ext cx="407076" cy="333669"/>
          </a:xfrm>
          <a:prstGeom prst="rect">
            <a:avLst/>
          </a:prstGeom>
        </p:spPr>
      </p:pic>
      <p:pic>
        <p:nvPicPr>
          <p:cNvPr id="37" name="Picture 36">
            <a:extLst>
              <a:ext uri="{FF2B5EF4-FFF2-40B4-BE49-F238E27FC236}">
                <a16:creationId xmlns:a16="http://schemas.microsoft.com/office/drawing/2014/main" id="{F5EEC162-BCE7-4FAD-80C2-D7358958FC9E}"/>
              </a:ext>
            </a:extLst>
          </p:cNvPr>
          <p:cNvPicPr>
            <a:picLocks noChangeAspect="1"/>
          </p:cNvPicPr>
          <p:nvPr/>
        </p:nvPicPr>
        <p:blipFill rotWithShape="1">
          <a:blip r:embed="rId6">
            <a:clrChange>
              <a:clrFrom>
                <a:srgbClr val="FFFFFF"/>
              </a:clrFrom>
              <a:clrTo>
                <a:srgbClr val="FFFFFF">
                  <a:alpha val="0"/>
                </a:srgbClr>
              </a:clrTo>
            </a:clrChange>
          </a:blip>
          <a:srcRect l="71606"/>
          <a:stretch/>
        </p:blipFill>
        <p:spPr>
          <a:xfrm>
            <a:off x="4446947" y="2089102"/>
            <a:ext cx="490701" cy="427552"/>
          </a:xfrm>
          <a:prstGeom prst="rect">
            <a:avLst/>
          </a:prstGeom>
        </p:spPr>
      </p:pic>
      <p:pic>
        <p:nvPicPr>
          <p:cNvPr id="38" name="Picture 37" descr="A picture containing logo&#10;&#10;Description automatically generated">
            <a:extLst>
              <a:ext uri="{FF2B5EF4-FFF2-40B4-BE49-F238E27FC236}">
                <a16:creationId xmlns:a16="http://schemas.microsoft.com/office/drawing/2014/main" id="{E4F2ABB5-E6C8-471D-9F42-D07EABEC83D0}"/>
              </a:ext>
            </a:extLst>
          </p:cNvPr>
          <p:cNvPicPr>
            <a:picLocks noChangeAspect="1"/>
          </p:cNvPicPr>
          <p:nvPr/>
        </p:nvPicPr>
        <p:blipFill>
          <a:blip r:embed="rId7"/>
          <a:stretch>
            <a:fillRect/>
          </a:stretch>
        </p:blipFill>
        <p:spPr>
          <a:xfrm>
            <a:off x="3849947" y="492849"/>
            <a:ext cx="407076" cy="333669"/>
          </a:xfrm>
          <a:prstGeom prst="rect">
            <a:avLst/>
          </a:prstGeom>
        </p:spPr>
      </p:pic>
      <p:pic>
        <p:nvPicPr>
          <p:cNvPr id="39" name="Picture 38">
            <a:extLst>
              <a:ext uri="{FF2B5EF4-FFF2-40B4-BE49-F238E27FC236}">
                <a16:creationId xmlns:a16="http://schemas.microsoft.com/office/drawing/2014/main" id="{97A4109F-8E50-4B56-AF68-A38E291AB44A}"/>
              </a:ext>
            </a:extLst>
          </p:cNvPr>
          <p:cNvPicPr>
            <a:picLocks noChangeAspect="1"/>
          </p:cNvPicPr>
          <p:nvPr/>
        </p:nvPicPr>
        <p:blipFill rotWithShape="1">
          <a:blip r:embed="rId6">
            <a:clrChange>
              <a:clrFrom>
                <a:srgbClr val="FFFFFF"/>
              </a:clrFrom>
              <a:clrTo>
                <a:srgbClr val="FFFFFF">
                  <a:alpha val="0"/>
                </a:srgbClr>
              </a:clrTo>
            </a:clrChange>
          </a:blip>
          <a:srcRect l="71606"/>
          <a:stretch/>
        </p:blipFill>
        <p:spPr>
          <a:xfrm>
            <a:off x="3318714" y="5749691"/>
            <a:ext cx="490701" cy="427552"/>
          </a:xfrm>
          <a:prstGeom prst="rect">
            <a:avLst/>
          </a:prstGeom>
        </p:spPr>
      </p:pic>
      <p:pic>
        <p:nvPicPr>
          <p:cNvPr id="40" name="Picture 39" descr="A picture containing logo&#10;&#10;Description automatically generated">
            <a:extLst>
              <a:ext uri="{FF2B5EF4-FFF2-40B4-BE49-F238E27FC236}">
                <a16:creationId xmlns:a16="http://schemas.microsoft.com/office/drawing/2014/main" id="{E5E10731-9000-4777-853A-7C257E124188}"/>
              </a:ext>
            </a:extLst>
          </p:cNvPr>
          <p:cNvPicPr>
            <a:picLocks noChangeAspect="1"/>
          </p:cNvPicPr>
          <p:nvPr/>
        </p:nvPicPr>
        <p:blipFill>
          <a:blip r:embed="rId7"/>
          <a:stretch>
            <a:fillRect/>
          </a:stretch>
        </p:blipFill>
        <p:spPr>
          <a:xfrm>
            <a:off x="2721714" y="4153438"/>
            <a:ext cx="407076" cy="333669"/>
          </a:xfrm>
          <a:prstGeom prst="rect">
            <a:avLst/>
          </a:prstGeom>
        </p:spPr>
      </p:pic>
    </p:spTree>
    <p:extLst>
      <p:ext uri="{BB962C8B-B14F-4D97-AF65-F5344CB8AC3E}">
        <p14:creationId xmlns:p14="http://schemas.microsoft.com/office/powerpoint/2010/main" val="4023904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2B61C656-67CC-465B-BF4D-0731FCB6B5C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55425" y="0"/>
            <a:ext cx="6766560" cy="3383280"/>
          </a:xfrm>
          <a:prstGeom prst="rect">
            <a:avLst/>
          </a:prstGeom>
        </p:spPr>
      </p:pic>
      <p:pic>
        <p:nvPicPr>
          <p:cNvPr id="6" name="Picture 5" descr="Chart, scatter chart&#10;&#10;Description automatically generated">
            <a:extLst>
              <a:ext uri="{FF2B5EF4-FFF2-40B4-BE49-F238E27FC236}">
                <a16:creationId xmlns:a16="http://schemas.microsoft.com/office/drawing/2014/main" id="{707A8EE4-8823-4CD5-B4B8-0F17859CFD3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54825" y="0"/>
            <a:ext cx="6766560" cy="3383280"/>
          </a:xfrm>
          <a:prstGeom prst="rect">
            <a:avLst/>
          </a:prstGeom>
        </p:spPr>
      </p:pic>
      <p:pic>
        <p:nvPicPr>
          <p:cNvPr id="10" name="Picture 9" descr="Chart, line chart&#10;&#10;Description automatically generated">
            <a:extLst>
              <a:ext uri="{FF2B5EF4-FFF2-40B4-BE49-F238E27FC236}">
                <a16:creationId xmlns:a16="http://schemas.microsoft.com/office/drawing/2014/main" id="{388F43BE-2554-4301-8CEE-6731FE300C1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4825" y="3474720"/>
            <a:ext cx="6766560" cy="3383280"/>
          </a:xfrm>
          <a:prstGeom prst="rect">
            <a:avLst/>
          </a:prstGeom>
        </p:spPr>
      </p:pic>
      <p:pic>
        <p:nvPicPr>
          <p:cNvPr id="15" name="Picture 14" descr="Chart&#10;&#10;Description automatically generated">
            <a:extLst>
              <a:ext uri="{FF2B5EF4-FFF2-40B4-BE49-F238E27FC236}">
                <a16:creationId xmlns:a16="http://schemas.microsoft.com/office/drawing/2014/main" id="{C8A37EEB-94D3-4195-920D-E3929EB11DB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755425" y="3474720"/>
            <a:ext cx="6766560" cy="3383280"/>
          </a:xfrm>
          <a:prstGeom prst="rect">
            <a:avLst/>
          </a:prstGeom>
        </p:spPr>
      </p:pic>
      <p:cxnSp>
        <p:nvCxnSpPr>
          <p:cNvPr id="12" name="Straight Connector 11">
            <a:extLst>
              <a:ext uri="{FF2B5EF4-FFF2-40B4-BE49-F238E27FC236}">
                <a16:creationId xmlns:a16="http://schemas.microsoft.com/office/drawing/2014/main" id="{AF7D694B-E144-486B-B496-B1328A29F7DE}"/>
              </a:ext>
            </a:extLst>
          </p:cNvPr>
          <p:cNvCxnSpPr/>
          <p:nvPr/>
        </p:nvCxnSpPr>
        <p:spPr>
          <a:xfrm>
            <a:off x="6086475" y="136245"/>
            <a:ext cx="0" cy="650268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994A991-670E-4DEA-8061-C4D85AC7FBB3}"/>
              </a:ext>
            </a:extLst>
          </p:cNvPr>
          <p:cNvCxnSpPr>
            <a:cxnSpLocks/>
          </p:cNvCxnSpPr>
          <p:nvPr/>
        </p:nvCxnSpPr>
        <p:spPr>
          <a:xfrm>
            <a:off x="85725" y="3429000"/>
            <a:ext cx="1194435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5FD44BC-B97F-45A9-9D2F-315D51BDFED0}"/>
              </a:ext>
            </a:extLst>
          </p:cNvPr>
          <p:cNvSpPr/>
          <p:nvPr/>
        </p:nvSpPr>
        <p:spPr>
          <a:xfrm>
            <a:off x="3199607" y="3219530"/>
            <a:ext cx="5773760" cy="36933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US" dirty="0"/>
              <a:t>Closing Prices | 2019 and 2020 Regression Review | Airlines</a:t>
            </a:r>
          </a:p>
        </p:txBody>
      </p:sp>
      <p:pic>
        <p:nvPicPr>
          <p:cNvPr id="29" name="Picture 28" descr="Logo&#10;&#10;Description automatically generated">
            <a:extLst>
              <a:ext uri="{FF2B5EF4-FFF2-40B4-BE49-F238E27FC236}">
                <a16:creationId xmlns:a16="http://schemas.microsoft.com/office/drawing/2014/main" id="{AA8DEBEE-60E9-4CA7-A6C0-D320E902DB6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323250" y="1359259"/>
            <a:ext cx="789484" cy="115864"/>
          </a:xfrm>
          <a:prstGeom prst="rect">
            <a:avLst/>
          </a:prstGeom>
        </p:spPr>
      </p:pic>
      <p:pic>
        <p:nvPicPr>
          <p:cNvPr id="30" name="Picture 29" descr="Logo&#10;&#10;Description automatically generated">
            <a:extLst>
              <a:ext uri="{FF2B5EF4-FFF2-40B4-BE49-F238E27FC236}">
                <a16:creationId xmlns:a16="http://schemas.microsoft.com/office/drawing/2014/main" id="{0C926EBB-3558-4C85-93FF-3DA601479555}"/>
              </a:ext>
            </a:extLst>
          </p:cNvPr>
          <p:cNvPicPr>
            <a:picLocks noChangeAspect="1"/>
          </p:cNvPicPr>
          <p:nvPr/>
        </p:nvPicPr>
        <p:blipFill>
          <a:blip r:embed="rId7"/>
          <a:stretch>
            <a:fillRect/>
          </a:stretch>
        </p:blipFill>
        <p:spPr>
          <a:xfrm>
            <a:off x="4667052" y="2382457"/>
            <a:ext cx="763114" cy="201743"/>
          </a:xfrm>
          <a:prstGeom prst="rect">
            <a:avLst/>
          </a:prstGeom>
        </p:spPr>
      </p:pic>
      <p:pic>
        <p:nvPicPr>
          <p:cNvPr id="31" name="Picture 30" descr="Logo&#10;&#10;Description automatically generated">
            <a:extLst>
              <a:ext uri="{FF2B5EF4-FFF2-40B4-BE49-F238E27FC236}">
                <a16:creationId xmlns:a16="http://schemas.microsoft.com/office/drawing/2014/main" id="{4D20F8BA-00F6-49D9-BD1F-BB43C799DA2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966167" y="2266593"/>
            <a:ext cx="789484" cy="115864"/>
          </a:xfrm>
          <a:prstGeom prst="rect">
            <a:avLst/>
          </a:prstGeom>
        </p:spPr>
      </p:pic>
      <p:pic>
        <p:nvPicPr>
          <p:cNvPr id="32" name="Picture 31" descr="Logo&#10;&#10;Description automatically generated">
            <a:extLst>
              <a:ext uri="{FF2B5EF4-FFF2-40B4-BE49-F238E27FC236}">
                <a16:creationId xmlns:a16="http://schemas.microsoft.com/office/drawing/2014/main" id="{B9942A1D-79A6-4E9F-A92E-F0DE3F3A16F8}"/>
              </a:ext>
            </a:extLst>
          </p:cNvPr>
          <p:cNvPicPr>
            <a:picLocks noChangeAspect="1"/>
          </p:cNvPicPr>
          <p:nvPr/>
        </p:nvPicPr>
        <p:blipFill>
          <a:blip r:embed="rId7"/>
          <a:stretch>
            <a:fillRect/>
          </a:stretch>
        </p:blipFill>
        <p:spPr>
          <a:xfrm>
            <a:off x="9693520" y="628784"/>
            <a:ext cx="763114" cy="201743"/>
          </a:xfrm>
          <a:prstGeom prst="rect">
            <a:avLst/>
          </a:prstGeom>
        </p:spPr>
      </p:pic>
      <p:pic>
        <p:nvPicPr>
          <p:cNvPr id="41" name="Picture 40" descr="Logo&#10;&#10;Description automatically generated">
            <a:extLst>
              <a:ext uri="{FF2B5EF4-FFF2-40B4-BE49-F238E27FC236}">
                <a16:creationId xmlns:a16="http://schemas.microsoft.com/office/drawing/2014/main" id="{3AC7981D-D061-4AAA-BB44-38FF2BF4229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735359" y="5127687"/>
            <a:ext cx="789484" cy="115864"/>
          </a:xfrm>
          <a:prstGeom prst="rect">
            <a:avLst/>
          </a:prstGeom>
        </p:spPr>
      </p:pic>
      <p:pic>
        <p:nvPicPr>
          <p:cNvPr id="42" name="Picture 41" descr="Logo&#10;&#10;Description automatically generated">
            <a:extLst>
              <a:ext uri="{FF2B5EF4-FFF2-40B4-BE49-F238E27FC236}">
                <a16:creationId xmlns:a16="http://schemas.microsoft.com/office/drawing/2014/main" id="{F7B6DCD6-EC98-4EFE-BBE4-BCF80999EBAE}"/>
              </a:ext>
            </a:extLst>
          </p:cNvPr>
          <p:cNvPicPr>
            <a:picLocks noChangeAspect="1"/>
          </p:cNvPicPr>
          <p:nvPr/>
        </p:nvPicPr>
        <p:blipFill>
          <a:blip r:embed="rId7"/>
          <a:stretch>
            <a:fillRect/>
          </a:stretch>
        </p:blipFill>
        <p:spPr>
          <a:xfrm>
            <a:off x="3264344" y="4245722"/>
            <a:ext cx="763114" cy="201743"/>
          </a:xfrm>
          <a:prstGeom prst="rect">
            <a:avLst/>
          </a:prstGeom>
        </p:spPr>
      </p:pic>
      <p:pic>
        <p:nvPicPr>
          <p:cNvPr id="43" name="Picture 42" descr="Logo&#10;&#10;Description automatically generated">
            <a:extLst>
              <a:ext uri="{FF2B5EF4-FFF2-40B4-BE49-F238E27FC236}">
                <a16:creationId xmlns:a16="http://schemas.microsoft.com/office/drawing/2014/main" id="{0593FE70-EC70-47FE-9A39-F2F708E6FBB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066187" y="4471808"/>
            <a:ext cx="789484" cy="115864"/>
          </a:xfrm>
          <a:prstGeom prst="rect">
            <a:avLst/>
          </a:prstGeom>
        </p:spPr>
      </p:pic>
      <p:pic>
        <p:nvPicPr>
          <p:cNvPr id="44" name="Picture 43" descr="Logo&#10;&#10;Description automatically generated">
            <a:extLst>
              <a:ext uri="{FF2B5EF4-FFF2-40B4-BE49-F238E27FC236}">
                <a16:creationId xmlns:a16="http://schemas.microsoft.com/office/drawing/2014/main" id="{5A229A12-3806-46ED-A53F-BBFC0FCD596B}"/>
              </a:ext>
            </a:extLst>
          </p:cNvPr>
          <p:cNvPicPr>
            <a:picLocks noChangeAspect="1"/>
          </p:cNvPicPr>
          <p:nvPr/>
        </p:nvPicPr>
        <p:blipFill>
          <a:blip r:embed="rId7"/>
          <a:stretch>
            <a:fillRect/>
          </a:stretch>
        </p:blipFill>
        <p:spPr>
          <a:xfrm>
            <a:off x="10896871" y="5243551"/>
            <a:ext cx="763114" cy="201743"/>
          </a:xfrm>
          <a:prstGeom prst="rect">
            <a:avLst/>
          </a:prstGeom>
        </p:spPr>
      </p:pic>
    </p:spTree>
    <p:extLst>
      <p:ext uri="{BB962C8B-B14F-4D97-AF65-F5344CB8AC3E}">
        <p14:creationId xmlns:p14="http://schemas.microsoft.com/office/powerpoint/2010/main" val="320944258"/>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417</Words>
  <Application>Microsoft Office PowerPoint</Application>
  <PresentationFormat>Widescreen</PresentationFormat>
  <Paragraphs>45</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Agency FB</vt:lpstr>
      <vt:lpstr>Arial</vt:lpstr>
      <vt:lpstr>Calibri</vt:lpstr>
      <vt:lpstr>Calibri Light</vt:lpstr>
      <vt:lpstr>Slack-Lato</vt:lpstr>
      <vt:lpstr>Wingdings</vt:lpstr>
      <vt:lpstr>Office Theme</vt:lpstr>
      <vt:lpstr>Big Companies and COVID-19</vt:lpstr>
      <vt:lpstr>Objective</vt:lpstr>
      <vt:lpstr>PowerPoint Presentation</vt:lpstr>
      <vt:lpstr>How did each company fare?  </vt:lpstr>
      <vt:lpstr>PowerPoint Presentation</vt:lpstr>
      <vt:lpstr>PowerPoint Presentation</vt:lpstr>
      <vt:lpstr>PowerPoint Presentation</vt:lpstr>
      <vt:lpstr>PowerPoint Presentation</vt:lpstr>
      <vt:lpstr>PowerPoint Presentation</vt:lpstr>
      <vt:lpstr>PowerPoint Presentation</vt:lpstr>
      <vt:lpstr>Daily Percent Change based on January 1, 2019 stock price</vt:lpstr>
      <vt:lpstr>PowerPoint Presentation</vt:lpstr>
      <vt:lpstr>Data source</vt:lpstr>
      <vt:lpstr>Analysis process</vt:lpstr>
      <vt:lpstr>Implications</vt:lpstr>
      <vt:lpstr>PowerPoint Presentation</vt:lpstr>
      <vt:lpstr>Final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2021-01-15T05:41:49Z</dcterms:created>
  <dcterms:modified xsi:type="dcterms:W3CDTF">2021-01-15T06:21:44Z</dcterms:modified>
</cp:coreProperties>
</file>